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70" r:id="rId5"/>
    <p:sldId id="271" r:id="rId6"/>
    <p:sldId id="277" r:id="rId7"/>
    <p:sldId id="261" r:id="rId8"/>
    <p:sldId id="262" r:id="rId9"/>
    <p:sldId id="265" r:id="rId10"/>
    <p:sldId id="264" r:id="rId11"/>
    <p:sldId id="266" r:id="rId12"/>
    <p:sldId id="267" r:id="rId13"/>
    <p:sldId id="272" r:id="rId14"/>
    <p:sldId id="273" r:id="rId15"/>
    <p:sldId id="274" r:id="rId16"/>
    <p:sldId id="275" r:id="rId17"/>
    <p:sldId id="276" r:id="rId18"/>
    <p:sldId id="268" r:id="rId19"/>
    <p:sldId id="260" r:id="rId20"/>
    <p:sldId id="259" r:id="rId21"/>
    <p:sldId id="258"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3" d="100"/>
          <a:sy n="73" d="100"/>
        </p:scale>
        <p:origin x="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6/8/2018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6/8/2018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6/8/2018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6/8/2018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6/8/2018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6/8/2018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1167"/>
            <a:ext cx="9144000" cy="754025"/>
          </a:xfrm>
        </p:spPr>
        <p:txBody>
          <a:bodyPr>
            <a:noAutofit/>
          </a:bodyPr>
          <a:lstStyle/>
          <a:p>
            <a:r>
              <a:rPr lang="en-US" sz="8000" dirty="0" smtClean="0">
                <a:latin typeface="Haettenschweiler" panose="020B0706040902060204" pitchFamily="34" charset="0"/>
              </a:rPr>
              <a:t>Creating Believability</a:t>
            </a:r>
            <a:endParaRPr lang="en-US" sz="8000" dirty="0">
              <a:latin typeface="Haettenschweiler" panose="020B0706040902060204" pitchFamily="34" charset="0"/>
            </a:endParaRPr>
          </a:p>
        </p:txBody>
      </p:sp>
      <p:sp>
        <p:nvSpPr>
          <p:cNvPr id="4" name="TextBox 3"/>
          <p:cNvSpPr txBox="1"/>
          <p:nvPr/>
        </p:nvSpPr>
        <p:spPr>
          <a:xfrm>
            <a:off x="300251" y="1733265"/>
            <a:ext cx="7642746" cy="4401205"/>
          </a:xfrm>
          <a:prstGeom prst="rect">
            <a:avLst/>
          </a:prstGeom>
          <a:noFill/>
        </p:spPr>
        <p:txBody>
          <a:bodyPr wrap="square" rtlCol="0">
            <a:spAutoFit/>
          </a:bodyPr>
          <a:lstStyle/>
          <a:p>
            <a:r>
              <a:rPr lang="en-US" sz="2800" dirty="0" smtClean="0">
                <a:solidFill>
                  <a:srgbClr val="FFC000"/>
                </a:solidFill>
              </a:rPr>
              <a:t>Behavior: </a:t>
            </a:r>
            <a:r>
              <a:rPr lang="en-US" sz="2800" dirty="0" smtClean="0"/>
              <a:t>Students will demonstrate their skills in creating believable characters on stage.</a:t>
            </a:r>
          </a:p>
          <a:p>
            <a:endParaRPr lang="en-US" sz="2800" dirty="0"/>
          </a:p>
          <a:p>
            <a:r>
              <a:rPr lang="en-US" sz="2800" dirty="0" smtClean="0">
                <a:solidFill>
                  <a:srgbClr val="FFC000"/>
                </a:solidFill>
              </a:rPr>
              <a:t>Conditions: </a:t>
            </a:r>
            <a:r>
              <a:rPr lang="en-US" sz="2800" dirty="0" smtClean="0"/>
              <a:t>Students will perform a countless scene dealing with environments, secrets, and physical obstacles.</a:t>
            </a:r>
          </a:p>
          <a:p>
            <a:endParaRPr lang="en-US" sz="2800" dirty="0"/>
          </a:p>
          <a:p>
            <a:r>
              <a:rPr lang="en-US" sz="2800" dirty="0" smtClean="0">
                <a:solidFill>
                  <a:srgbClr val="FFC000"/>
                </a:solidFill>
              </a:rPr>
              <a:t>Criteria: </a:t>
            </a:r>
            <a:r>
              <a:rPr lang="en-US" sz="2800" dirty="0" smtClean="0"/>
              <a:t>All students will participate in the activity, with at least half the class discovering how they can improve their character’s believability.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463" y="1733265"/>
            <a:ext cx="4068596" cy="3949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28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231" y="365125"/>
            <a:ext cx="5913120" cy="5961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33233" y="389056"/>
            <a:ext cx="10515600" cy="1325563"/>
          </a:xfrm>
        </p:spPr>
        <p:txBody>
          <a:bodyPr>
            <a:normAutofit/>
          </a:bodyPr>
          <a:lstStyle/>
          <a:p>
            <a:r>
              <a:rPr lang="en-US" sz="6600" dirty="0" smtClean="0">
                <a:solidFill>
                  <a:srgbClr val="FF0000"/>
                </a:solidFill>
                <a:latin typeface="AR CHRISTY" panose="02000000000000000000" pitchFamily="2" charset="0"/>
              </a:rPr>
              <a:t>3. What do I want?</a:t>
            </a:r>
            <a:endParaRPr lang="en-US" sz="6600" dirty="0">
              <a:solidFill>
                <a:srgbClr val="FF0000"/>
              </a:solidFill>
              <a:latin typeface="AR CHRISTY" panose="02000000000000000000" pitchFamily="2" charset="0"/>
            </a:endParaRPr>
          </a:p>
        </p:txBody>
      </p:sp>
      <p:sp>
        <p:nvSpPr>
          <p:cNvPr id="3" name="Content Placeholder 2"/>
          <p:cNvSpPr>
            <a:spLocks noGrp="1"/>
          </p:cNvSpPr>
          <p:nvPr>
            <p:ph idx="1"/>
          </p:nvPr>
        </p:nvSpPr>
        <p:spPr>
          <a:xfrm>
            <a:off x="333233" y="1975675"/>
            <a:ext cx="5480713" cy="4351338"/>
          </a:xfrm>
        </p:spPr>
        <p:txBody>
          <a:bodyPr>
            <a:normAutofit/>
          </a:bodyPr>
          <a:lstStyle/>
          <a:p>
            <a:r>
              <a:rPr lang="en-US" sz="3600" dirty="0" smtClean="0"/>
              <a:t>What is your Goal?</a:t>
            </a:r>
          </a:p>
          <a:p>
            <a:endParaRPr lang="en-US" sz="3600" dirty="0"/>
          </a:p>
          <a:p>
            <a:r>
              <a:rPr lang="en-US" sz="3600" dirty="0" smtClean="0"/>
              <a:t>What is your Objective?</a:t>
            </a:r>
          </a:p>
          <a:p>
            <a:endParaRPr lang="en-US" sz="3600" dirty="0"/>
          </a:p>
          <a:p>
            <a:r>
              <a:rPr lang="en-US" sz="3600" dirty="0" smtClean="0"/>
              <a:t>The bigger the goal, the better!!!</a:t>
            </a:r>
            <a:endParaRPr lang="en-US" sz="3600" dirty="0"/>
          </a:p>
        </p:txBody>
      </p:sp>
    </p:spTree>
    <p:extLst>
      <p:ext uri="{BB962C8B-B14F-4D97-AF65-F5344CB8AC3E}">
        <p14:creationId xmlns:p14="http://schemas.microsoft.com/office/powerpoint/2010/main" val="318193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solidFill>
                  <a:srgbClr val="FFC000"/>
                </a:solidFill>
                <a:latin typeface="AR JULIAN" panose="02000000000000000000" pitchFamily="2" charset="0"/>
              </a:rPr>
              <a:t>4. What’s in my way?</a:t>
            </a:r>
            <a:endParaRPr lang="en-US" sz="8000" dirty="0">
              <a:solidFill>
                <a:srgbClr val="FFC000"/>
              </a:solidFill>
              <a:latin typeface="AR JULI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0216"/>
            <a:ext cx="4351338" cy="4351338"/>
          </a:xfrm>
        </p:spPr>
      </p:pic>
      <p:sp>
        <p:nvSpPr>
          <p:cNvPr id="5" name="TextBox 4"/>
          <p:cNvSpPr txBox="1"/>
          <p:nvPr/>
        </p:nvSpPr>
        <p:spPr>
          <a:xfrm>
            <a:off x="5622878" y="1880216"/>
            <a:ext cx="5964071" cy="4708981"/>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What is keeping you from getting want you want?</a:t>
            </a:r>
          </a:p>
          <a:p>
            <a:pPr marL="285750" indent="-285750">
              <a:buFont typeface="Arial" panose="020B0604020202020204" pitchFamily="34" charset="0"/>
              <a:buChar char="•"/>
            </a:pPr>
            <a:endParaRPr lang="en-US" sz="4400" dirty="0"/>
          </a:p>
          <a:p>
            <a:pPr marL="285750" indent="-285750">
              <a:buFont typeface="Arial" panose="020B0604020202020204" pitchFamily="34" charset="0"/>
              <a:buChar char="•"/>
            </a:pPr>
            <a:r>
              <a:rPr lang="en-US" sz="4400" dirty="0" smtClean="0"/>
              <a:t>Is it something or someone!?</a:t>
            </a:r>
          </a:p>
          <a:p>
            <a:endParaRPr lang="en-US" dirty="0"/>
          </a:p>
          <a:p>
            <a:endParaRPr lang="en-US" dirty="0"/>
          </a:p>
        </p:txBody>
      </p:sp>
    </p:spTree>
    <p:extLst>
      <p:ext uri="{BB962C8B-B14F-4D97-AF65-F5344CB8AC3E}">
        <p14:creationId xmlns:p14="http://schemas.microsoft.com/office/powerpoint/2010/main" val="6789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1934617"/>
            <a:ext cx="10098460" cy="2787508"/>
          </a:xfrm>
        </p:spPr>
        <p:txBody>
          <a:bodyPr>
            <a:noAutofit/>
          </a:bodyPr>
          <a:lstStyle/>
          <a:p>
            <a:pPr algn="ctr"/>
            <a:r>
              <a:rPr lang="en-US" sz="11500" dirty="0" smtClean="0">
                <a:solidFill>
                  <a:srgbClr val="FFFF00"/>
                </a:solidFill>
              </a:rPr>
              <a:t>5. </a:t>
            </a:r>
            <a:r>
              <a:rPr lang="en-US" sz="11500" dirty="0" smtClean="0">
                <a:solidFill>
                  <a:srgbClr val="FFFF00"/>
                </a:solidFill>
                <a:latin typeface="AR DELANEY" panose="02000000000000000000" pitchFamily="2" charset="0"/>
              </a:rPr>
              <a:t>What do I do to get what I want?</a:t>
            </a:r>
            <a:endParaRPr lang="en-US" sz="11500" dirty="0">
              <a:solidFill>
                <a:srgbClr val="FFFF00"/>
              </a:solidFill>
              <a:latin typeface="AR DELANEY" panose="02000000000000000000" pitchFamily="2"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3110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881189" y="214313"/>
            <a:ext cx="1519237" cy="646112"/>
          </a:xfrm>
          <a:prstGeom prst="rect">
            <a:avLst/>
          </a:prstGeom>
          <a:solidFill>
            <a:srgbClr val="FFFF66"/>
          </a:solidFill>
          <a:ln w="38100">
            <a:solidFill>
              <a:srgbClr val="FF33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3600">
                <a:latin typeface="Square721 BT"/>
              </a:rPr>
              <a:t>Task 3</a:t>
            </a:r>
          </a:p>
        </p:txBody>
      </p:sp>
      <p:sp>
        <p:nvSpPr>
          <p:cNvPr id="22531" name="Text Box 3"/>
          <p:cNvSpPr txBox="1">
            <a:spLocks noChangeArrowheads="1"/>
          </p:cNvSpPr>
          <p:nvPr/>
        </p:nvSpPr>
        <p:spPr bwMode="auto">
          <a:xfrm>
            <a:off x="1881189" y="928689"/>
            <a:ext cx="8262937" cy="452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dirty="0">
                <a:solidFill>
                  <a:schemeClr val="bg1"/>
                </a:solidFill>
                <a:latin typeface="Comic Sans MS" panose="030F0702030302020204" pitchFamily="66" charset="0"/>
              </a:rPr>
              <a:t>Once you have performed your scene in front of the class, perform it again - but this time, the audience will be allowed </a:t>
            </a:r>
            <a:r>
              <a:rPr lang="en-GB" altLang="en-US" dirty="0" err="1">
                <a:solidFill>
                  <a:schemeClr val="bg1"/>
                </a:solidFill>
                <a:latin typeface="Comic Sans MS" panose="030F0702030302020204" pitchFamily="66" charset="0"/>
              </a:rPr>
              <a:t>toclapand</a:t>
            </a:r>
            <a:r>
              <a:rPr lang="en-GB" altLang="en-US" dirty="0">
                <a:solidFill>
                  <a:schemeClr val="bg1"/>
                </a:solidFill>
                <a:latin typeface="Comic Sans MS" panose="030F0702030302020204" pitchFamily="66" charset="0"/>
              </a:rPr>
              <a:t> ask you to freeze (a maximum of three times)</a:t>
            </a:r>
          </a:p>
          <a:p>
            <a:pPr eaLnBrk="1" hangingPunct="1"/>
            <a:endParaRPr lang="en-GB" altLang="en-US" dirty="0">
              <a:solidFill>
                <a:schemeClr val="bg1"/>
              </a:solidFill>
              <a:latin typeface="Comic Sans MS" panose="030F0702030302020204" pitchFamily="66" charset="0"/>
            </a:endParaRPr>
          </a:p>
          <a:p>
            <a:pPr eaLnBrk="1" hangingPunct="1"/>
            <a:r>
              <a:rPr lang="en-GB" altLang="en-US" dirty="0">
                <a:solidFill>
                  <a:schemeClr val="bg1"/>
                </a:solidFill>
                <a:latin typeface="Comic Sans MS" panose="030F0702030302020204" pitchFamily="66" charset="0"/>
              </a:rPr>
              <a:t>After freezing, each character in turn will tell the audience exactly what they are thinking of at that particular time. You can discuss your character’s feelings towards another character or react to what is happening on stage.</a:t>
            </a:r>
          </a:p>
          <a:p>
            <a:pPr eaLnBrk="1" hangingPunct="1"/>
            <a:endParaRPr lang="en-GB" altLang="en-US" dirty="0">
              <a:solidFill>
                <a:schemeClr val="bg1"/>
              </a:solidFill>
              <a:latin typeface="Comic Sans MS" panose="030F0702030302020204" pitchFamily="66" charset="0"/>
            </a:endParaRPr>
          </a:p>
          <a:p>
            <a:pPr eaLnBrk="1" hangingPunct="1"/>
            <a:r>
              <a:rPr lang="en-GB" altLang="en-US" dirty="0">
                <a:solidFill>
                  <a:schemeClr val="bg1"/>
                </a:solidFill>
                <a:latin typeface="Comic Sans MS" panose="030F0702030302020204" pitchFamily="66" charset="0"/>
              </a:rPr>
              <a:t>This technique is called </a:t>
            </a:r>
            <a:r>
              <a:rPr lang="en-GB" altLang="en-US" dirty="0">
                <a:solidFill>
                  <a:schemeClr val="bg1"/>
                </a:solidFill>
                <a:latin typeface="Arial Black" panose="020B0A04020102020204" pitchFamily="34" charset="0"/>
              </a:rPr>
              <a:t>‘MIND TRACKING’</a:t>
            </a:r>
            <a:r>
              <a:rPr lang="en-GB" altLang="en-US" dirty="0">
                <a:solidFill>
                  <a:schemeClr val="bg1"/>
                </a:solidFill>
                <a:latin typeface="Comic Sans MS" panose="030F0702030302020204" pitchFamily="66" charset="0"/>
              </a:rPr>
              <a:t>.</a:t>
            </a:r>
          </a:p>
        </p:txBody>
      </p:sp>
      <p:sp>
        <p:nvSpPr>
          <p:cNvPr id="22532" name="AutoShape 4"/>
          <p:cNvSpPr>
            <a:spLocks noChangeArrowheads="1"/>
          </p:cNvSpPr>
          <p:nvPr/>
        </p:nvSpPr>
        <p:spPr bwMode="auto">
          <a:xfrm>
            <a:off x="1752600" y="5357814"/>
            <a:ext cx="4114800" cy="1195387"/>
          </a:xfrm>
          <a:prstGeom prst="cloudCallout">
            <a:avLst>
              <a:gd name="adj1" fmla="val 54292"/>
              <a:gd name="adj2" fmla="val 33153"/>
            </a:avLst>
          </a:prstGeom>
          <a:solidFill>
            <a:srgbClr val="FFCC99"/>
          </a:solidFill>
          <a:ln w="9525">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800">
                <a:latin typeface="Arial" panose="020B0604020202020204" pitchFamily="34" charset="0"/>
              </a:rPr>
              <a:t>Who does she think she is? Telling me what to do!</a:t>
            </a:r>
          </a:p>
        </p:txBody>
      </p:sp>
      <p:sp>
        <p:nvSpPr>
          <p:cNvPr id="22533" name="AutoShape 5"/>
          <p:cNvSpPr>
            <a:spLocks noChangeArrowheads="1"/>
          </p:cNvSpPr>
          <p:nvPr/>
        </p:nvSpPr>
        <p:spPr bwMode="auto">
          <a:xfrm>
            <a:off x="7096125" y="5286376"/>
            <a:ext cx="3352800" cy="1571625"/>
          </a:xfrm>
          <a:prstGeom prst="cloudCallout">
            <a:avLst>
              <a:gd name="adj1" fmla="val -66125"/>
              <a:gd name="adj2" fmla="val 6935"/>
            </a:avLst>
          </a:prstGeom>
          <a:solidFill>
            <a:srgbClr val="99FF33"/>
          </a:solidFill>
          <a:ln w="9525">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800">
                <a:latin typeface="Arial" panose="020B0604020202020204" pitchFamily="34" charset="0"/>
              </a:rPr>
              <a:t>I’m beginning to lose it! He just doesn't listen to me!</a:t>
            </a:r>
          </a:p>
        </p:txBody>
      </p:sp>
    </p:spTree>
    <p:extLst>
      <p:ext uri="{BB962C8B-B14F-4D97-AF65-F5344CB8AC3E}">
        <p14:creationId xmlns:p14="http://schemas.microsoft.com/office/powerpoint/2010/main" val="3041522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0-#ppt_w/2"/>
                                          </p:val>
                                        </p:tav>
                                        <p:tav tm="100000">
                                          <p:val>
                                            <p:strVal val="#ppt_x"/>
                                          </p:val>
                                        </p:tav>
                                      </p:tavLst>
                                    </p:anim>
                                    <p:anim calcmode="lin" valueType="num">
                                      <p:cBhvr additive="base">
                                        <p:cTn id="14"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0-#ppt_w/2"/>
                                          </p:val>
                                        </p:tav>
                                        <p:tav tm="100000">
                                          <p:val>
                                            <p:strVal val="#ppt_x"/>
                                          </p:val>
                                        </p:tav>
                                      </p:tavLst>
                                    </p:anim>
                                    <p:anim calcmode="lin" valueType="num">
                                      <p:cBhvr additive="base">
                                        <p:cTn id="20"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3"/>
                                        </p:tgtEl>
                                        <p:attrNameLst>
                                          <p:attrName>style.visibility</p:attrName>
                                        </p:attrNameLst>
                                      </p:cBhvr>
                                      <p:to>
                                        <p:strVal val="visible"/>
                                      </p:to>
                                    </p:set>
                                    <p:anim calcmode="lin" valueType="num">
                                      <p:cBhvr additive="base">
                                        <p:cTn id="25" dur="500" fill="hold"/>
                                        <p:tgtEl>
                                          <p:spTgt spid="22533"/>
                                        </p:tgtEl>
                                        <p:attrNameLst>
                                          <p:attrName>ppt_x</p:attrName>
                                        </p:attrNameLst>
                                      </p:cBhvr>
                                      <p:tavLst>
                                        <p:tav tm="0">
                                          <p:val>
                                            <p:strVal val="0-#ppt_w/2"/>
                                          </p:val>
                                        </p:tav>
                                        <p:tav tm="100000">
                                          <p:val>
                                            <p:strVal val="#ppt_x"/>
                                          </p:val>
                                        </p:tav>
                                      </p:tavLst>
                                    </p:anim>
                                    <p:anim calcmode="lin" valueType="num">
                                      <p:cBhvr additive="base">
                                        <p:cTn id="26"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nimBg="1" autoUpdateAnimBg="0"/>
      <p:bldP spid="22532" grpId="0" animBg="1" autoUpdateAnimBg="0"/>
      <p:bldP spid="2253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038601" y="457201"/>
            <a:ext cx="3059113" cy="646113"/>
          </a:xfrm>
          <a:prstGeom prst="rect">
            <a:avLst/>
          </a:prstGeom>
          <a:solidFill>
            <a:srgbClr val="CC00FF"/>
          </a:solidFill>
          <a:ln w="38100">
            <a:solidFill>
              <a:srgbClr val="FFFF66"/>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3600">
                <a:latin typeface="Square721 BT"/>
              </a:rPr>
              <a:t>Mind Tracking</a:t>
            </a:r>
          </a:p>
        </p:txBody>
      </p:sp>
      <p:sp>
        <p:nvSpPr>
          <p:cNvPr id="14339" name="Text Box 3"/>
          <p:cNvSpPr txBox="1">
            <a:spLocks noChangeArrowheads="1"/>
          </p:cNvSpPr>
          <p:nvPr/>
        </p:nvSpPr>
        <p:spPr bwMode="auto">
          <a:xfrm>
            <a:off x="1905000" y="3733800"/>
            <a:ext cx="8275638" cy="28003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dirty="0">
                <a:solidFill>
                  <a:schemeClr val="bg1"/>
                </a:solidFill>
                <a:latin typeface="Comic Sans MS" panose="030F0702030302020204" pitchFamily="66" charset="0"/>
              </a:rPr>
              <a:t>When the action of the play is frozen and the character</a:t>
            </a:r>
          </a:p>
          <a:p>
            <a:pPr eaLnBrk="1" hangingPunct="1"/>
            <a:r>
              <a:rPr lang="en-GB" altLang="en-US" dirty="0">
                <a:solidFill>
                  <a:schemeClr val="bg1"/>
                </a:solidFill>
                <a:latin typeface="Comic Sans MS" panose="030F0702030302020204" pitchFamily="66" charset="0"/>
              </a:rPr>
              <a:t>reveals </a:t>
            </a:r>
            <a:r>
              <a:rPr lang="en-GB" altLang="en-US" dirty="0" smtClean="0">
                <a:solidFill>
                  <a:schemeClr val="bg1"/>
                </a:solidFill>
                <a:latin typeface="Comic Sans MS" panose="030F0702030302020204" pitchFamily="66" charset="0"/>
              </a:rPr>
              <a:t>feelings </a:t>
            </a:r>
            <a:r>
              <a:rPr lang="en-GB" altLang="en-US" dirty="0">
                <a:solidFill>
                  <a:schemeClr val="bg1"/>
                </a:solidFill>
                <a:latin typeface="Comic Sans MS" panose="030F0702030302020204" pitchFamily="66" charset="0"/>
              </a:rPr>
              <a:t>and thoughts out loud to the</a:t>
            </a:r>
          </a:p>
          <a:p>
            <a:r>
              <a:rPr lang="en-GB" altLang="en-US" dirty="0">
                <a:solidFill>
                  <a:schemeClr val="bg1"/>
                </a:solidFill>
                <a:latin typeface="Comic Sans MS" panose="030F0702030302020204" pitchFamily="66" charset="0"/>
              </a:rPr>
              <a:t>audience. his/her </a:t>
            </a:r>
          </a:p>
          <a:p>
            <a:pPr eaLnBrk="1" hangingPunct="1"/>
            <a:endParaRPr lang="en-GB" altLang="en-US" sz="800" dirty="0">
              <a:solidFill>
                <a:schemeClr val="bg1"/>
              </a:solidFill>
              <a:latin typeface="Comic Sans MS" panose="030F0702030302020204" pitchFamily="66" charset="0"/>
            </a:endParaRPr>
          </a:p>
          <a:p>
            <a:pPr eaLnBrk="1" hangingPunct="1"/>
            <a:r>
              <a:rPr lang="en-GB" altLang="en-US" dirty="0">
                <a:solidFill>
                  <a:schemeClr val="bg1"/>
                </a:solidFill>
                <a:latin typeface="Comic Sans MS" panose="030F0702030302020204" pitchFamily="66" charset="0"/>
              </a:rPr>
              <a:t>The other characters cannot hear him/her. </a:t>
            </a:r>
          </a:p>
          <a:p>
            <a:pPr eaLnBrk="1" hangingPunct="1"/>
            <a:endParaRPr lang="en-GB" altLang="en-US" dirty="0">
              <a:solidFill>
                <a:schemeClr val="bg1"/>
              </a:solidFill>
              <a:latin typeface="Comic Sans MS" panose="030F0702030302020204" pitchFamily="66" charset="0"/>
            </a:endParaRPr>
          </a:p>
          <a:p>
            <a:pPr eaLnBrk="1" hangingPunct="1"/>
            <a:r>
              <a:rPr lang="en-GB" altLang="en-US" dirty="0">
                <a:solidFill>
                  <a:schemeClr val="bg1"/>
                </a:solidFill>
                <a:latin typeface="Comic Sans MS" panose="030F0702030302020204" pitchFamily="66" charset="0"/>
              </a:rPr>
              <a:t>This may happen at any time within the play.</a:t>
            </a:r>
          </a:p>
          <a:p>
            <a:pPr eaLnBrk="1" hangingPunct="1"/>
            <a:endParaRPr lang="en-GB" altLang="en-US" dirty="0">
              <a:latin typeface="Comic Sans MS" panose="030F0702030302020204" pitchFamily="66" charset="0"/>
            </a:endParaRPr>
          </a:p>
        </p:txBody>
      </p:sp>
      <p:pic>
        <p:nvPicPr>
          <p:cNvPr id="14340" name="Picture 8" descr="C:\Users\Llio\AppData\Local\Microsoft\Windows\Temporary Internet Files\Low\Content.IE5\3PPDN3OJ\j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071563"/>
            <a:ext cx="207168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a:off x="6324600" y="1143000"/>
            <a:ext cx="3505200" cy="2209800"/>
          </a:xfrm>
          <a:prstGeom prst="wedgeEllipseCallout">
            <a:avLst>
              <a:gd name="adj1" fmla="val -115537"/>
              <a:gd name="adj2" fmla="val 19690"/>
            </a:avLst>
          </a:prstGeom>
          <a:solidFill>
            <a:schemeClr val="accent1"/>
          </a:solidFill>
          <a:ln w="9525">
            <a:solidFill>
              <a:schemeClr val="tx1"/>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2800">
                <a:latin typeface="Comic Sans MS" panose="030F0702030302020204" pitchFamily="66" charset="0"/>
              </a:rPr>
              <a:t>What is Mind Tracking?</a:t>
            </a:r>
          </a:p>
        </p:txBody>
      </p:sp>
    </p:spTree>
    <p:extLst>
      <p:ext uri="{BB962C8B-B14F-4D97-AF65-F5344CB8AC3E}">
        <p14:creationId xmlns:p14="http://schemas.microsoft.com/office/powerpoint/2010/main" val="1287630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rot="-900072">
            <a:off x="1754188" y="1192214"/>
            <a:ext cx="3530600" cy="523875"/>
          </a:xfrm>
          <a:prstGeom prst="rect">
            <a:avLst/>
          </a:prstGeom>
          <a:solidFill>
            <a:srgbClr val="99FF33"/>
          </a:solidFill>
          <a:ln w="38100">
            <a:solidFill>
              <a:srgbClr val="FFFF66"/>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800" dirty="0">
                <a:solidFill>
                  <a:schemeClr val="bg1"/>
                </a:solidFill>
                <a:latin typeface="Square721 BT"/>
              </a:rPr>
              <a:t>Path of Conscience</a:t>
            </a:r>
          </a:p>
        </p:txBody>
      </p:sp>
      <p:sp>
        <p:nvSpPr>
          <p:cNvPr id="9219" name="Text Box 3"/>
          <p:cNvSpPr txBox="1">
            <a:spLocks noChangeArrowheads="1"/>
          </p:cNvSpPr>
          <p:nvPr/>
        </p:nvSpPr>
        <p:spPr bwMode="auto">
          <a:xfrm>
            <a:off x="5238751" y="428625"/>
            <a:ext cx="5354351" cy="16312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dirty="0">
                <a:solidFill>
                  <a:schemeClr val="bg1"/>
                </a:solidFill>
                <a:latin typeface="Comic Sans MS" panose="030F0702030302020204" pitchFamily="66" charset="0"/>
              </a:rPr>
              <a:t>The character does not know what to do!</a:t>
            </a:r>
          </a:p>
          <a:p>
            <a:pPr eaLnBrk="1" hangingPunct="1"/>
            <a:r>
              <a:rPr lang="en-GB" altLang="en-US" sz="2000" dirty="0">
                <a:solidFill>
                  <a:schemeClr val="bg1"/>
                </a:solidFill>
                <a:latin typeface="Comic Sans MS" panose="030F0702030302020204" pitchFamily="66" charset="0"/>
              </a:rPr>
              <a:t>Does he/she go to the party without the </a:t>
            </a:r>
          </a:p>
          <a:p>
            <a:pPr eaLnBrk="1" hangingPunct="1"/>
            <a:r>
              <a:rPr lang="en-GB" altLang="en-US" sz="2000" dirty="0">
                <a:solidFill>
                  <a:schemeClr val="bg1"/>
                </a:solidFill>
                <a:latin typeface="Comic Sans MS" panose="030F0702030302020204" pitchFamily="66" charset="0"/>
              </a:rPr>
              <a:t>consent of his/her parents or does he/she </a:t>
            </a:r>
          </a:p>
          <a:p>
            <a:pPr eaLnBrk="1" hangingPunct="1"/>
            <a:r>
              <a:rPr lang="en-GB" altLang="en-US" sz="2000" dirty="0">
                <a:solidFill>
                  <a:schemeClr val="bg1"/>
                </a:solidFill>
                <a:latin typeface="Comic Sans MS" panose="030F0702030302020204" pitchFamily="66" charset="0"/>
              </a:rPr>
              <a:t>stay at home? </a:t>
            </a:r>
          </a:p>
          <a:p>
            <a:pPr eaLnBrk="1" hangingPunct="1"/>
            <a:r>
              <a:rPr lang="en-GB" altLang="en-US" sz="2000" dirty="0">
                <a:solidFill>
                  <a:schemeClr val="bg1"/>
                </a:solidFill>
                <a:latin typeface="Comic Sans MS" panose="030F0702030302020204" pitchFamily="66" charset="0"/>
              </a:rPr>
              <a:t>He/she needs to consider his/her options.</a:t>
            </a:r>
          </a:p>
        </p:txBody>
      </p:sp>
      <p:sp>
        <p:nvSpPr>
          <p:cNvPr id="9220" name="Text Box 4"/>
          <p:cNvSpPr txBox="1">
            <a:spLocks noChangeArrowheads="1"/>
          </p:cNvSpPr>
          <p:nvPr/>
        </p:nvSpPr>
        <p:spPr bwMode="auto">
          <a:xfrm>
            <a:off x="1809750" y="2438400"/>
            <a:ext cx="8572500" cy="47704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arenR"/>
            </a:pPr>
            <a:r>
              <a:rPr lang="en-GB" altLang="en-US" dirty="0">
                <a:solidFill>
                  <a:schemeClr val="bg1"/>
                </a:solidFill>
                <a:latin typeface="Comic Sans MS" panose="030F0702030302020204" pitchFamily="66" charset="0"/>
              </a:rPr>
              <a:t>Use your class members to form two lines facing each other.</a:t>
            </a:r>
          </a:p>
          <a:p>
            <a:pPr eaLnBrk="1" hangingPunct="1"/>
            <a:endParaRPr lang="en-GB" altLang="en-US" sz="800" dirty="0">
              <a:solidFill>
                <a:schemeClr val="bg1"/>
              </a:solidFill>
              <a:latin typeface="Comic Sans MS" panose="030F0702030302020204" pitchFamily="66" charset="0"/>
            </a:endParaRPr>
          </a:p>
          <a:p>
            <a:pPr eaLnBrk="1" hangingPunct="1"/>
            <a:r>
              <a:rPr lang="en-GB" altLang="en-US" dirty="0">
                <a:solidFill>
                  <a:schemeClr val="bg1"/>
                </a:solidFill>
                <a:latin typeface="Comic Sans MS" panose="030F0702030302020204" pitchFamily="66" charset="0"/>
              </a:rPr>
              <a:t>2)  Members of one line will attempt to persuade the character to attend the party, while members of the opposite line attempt to persuade him/her to stay at home.</a:t>
            </a:r>
          </a:p>
          <a:p>
            <a:pPr eaLnBrk="1" hangingPunct="1"/>
            <a:endParaRPr lang="en-US" altLang="en-US" dirty="0">
              <a:solidFill>
                <a:schemeClr val="bg1"/>
              </a:solidFill>
            </a:endParaRPr>
          </a:p>
          <a:p>
            <a:pPr eaLnBrk="1" hangingPunct="1">
              <a:buFontTx/>
              <a:buAutoNum type="arabicParenR" startAt="3"/>
            </a:pPr>
            <a:r>
              <a:rPr lang="en-GB" altLang="en-US" dirty="0">
                <a:solidFill>
                  <a:schemeClr val="bg1"/>
                </a:solidFill>
                <a:latin typeface="Comic Sans MS" panose="030F0702030302020204" pitchFamily="66" charset="0"/>
              </a:rPr>
              <a:t>The character walks between the lines and everyone will need to argue their point in turn.</a:t>
            </a:r>
          </a:p>
          <a:p>
            <a:pPr eaLnBrk="1" hangingPunct="1"/>
            <a:endParaRPr lang="en-GB" altLang="en-US" sz="800" dirty="0">
              <a:solidFill>
                <a:schemeClr val="bg1"/>
              </a:solidFill>
              <a:latin typeface="Comic Sans MS" panose="030F0702030302020204" pitchFamily="66" charset="0"/>
            </a:endParaRPr>
          </a:p>
          <a:p>
            <a:pPr eaLnBrk="1" hangingPunct="1"/>
            <a:r>
              <a:rPr lang="en-GB" altLang="en-US" dirty="0">
                <a:solidFill>
                  <a:schemeClr val="bg1"/>
                </a:solidFill>
                <a:latin typeface="Comic Sans MS" panose="030F0702030302020204" pitchFamily="66" charset="0"/>
              </a:rPr>
              <a:t>4)  On reaching the end of the line, the character will need to come to his/her decision.</a:t>
            </a:r>
          </a:p>
          <a:p>
            <a:pPr eaLnBrk="1" hangingPunct="1"/>
            <a:endParaRPr lang="en-GB" altLang="en-US" dirty="0">
              <a:latin typeface="Comic Sans MS" panose="030F0702030302020204" pitchFamily="66" charset="0"/>
            </a:endParaRPr>
          </a:p>
        </p:txBody>
      </p:sp>
      <p:sp>
        <p:nvSpPr>
          <p:cNvPr id="9221" name="Text Box 5"/>
          <p:cNvSpPr txBox="1">
            <a:spLocks noChangeArrowheads="1"/>
          </p:cNvSpPr>
          <p:nvPr/>
        </p:nvSpPr>
        <p:spPr bwMode="auto">
          <a:xfrm>
            <a:off x="1881189" y="357188"/>
            <a:ext cx="1519237" cy="646112"/>
          </a:xfrm>
          <a:prstGeom prst="rect">
            <a:avLst/>
          </a:prstGeom>
          <a:solidFill>
            <a:srgbClr val="FFFF66"/>
          </a:solidFill>
          <a:ln w="38100">
            <a:solidFill>
              <a:srgbClr val="FF33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3600" dirty="0">
                <a:solidFill>
                  <a:schemeClr val="bg1"/>
                </a:solidFill>
                <a:latin typeface="Square721 BT"/>
              </a:rPr>
              <a:t>Task 4</a:t>
            </a:r>
          </a:p>
        </p:txBody>
      </p:sp>
    </p:spTree>
    <p:extLst>
      <p:ext uri="{BB962C8B-B14F-4D97-AF65-F5344CB8AC3E}">
        <p14:creationId xmlns:p14="http://schemas.microsoft.com/office/powerpoint/2010/main" val="378714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0-#ppt_w/2"/>
                                          </p:val>
                                        </p:tav>
                                        <p:tav tm="100000">
                                          <p:val>
                                            <p:strVal val="#ppt_x"/>
                                          </p:val>
                                        </p:tav>
                                      </p:tavLst>
                                    </p:anim>
                                    <p:anim calcmode="lin" valueType="num">
                                      <p:cBhvr additive="base">
                                        <p:cTn id="8"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0-#ppt_w/2"/>
                                          </p:val>
                                        </p:tav>
                                        <p:tav tm="100000">
                                          <p:val>
                                            <p:strVal val="#ppt_x"/>
                                          </p:val>
                                        </p:tav>
                                      </p:tavLst>
                                    </p:anim>
                                    <p:anim calcmode="lin" valueType="num">
                                      <p:cBhvr additive="base">
                                        <p:cTn id="14"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0-#ppt_w/2"/>
                                          </p:val>
                                        </p:tav>
                                        <p:tav tm="100000">
                                          <p:val>
                                            <p:strVal val="#ppt_x"/>
                                          </p:val>
                                        </p:tav>
                                      </p:tavLst>
                                    </p:anim>
                                    <p:anim calcmode="lin" valueType="num">
                                      <p:cBhvr additive="base">
                                        <p:cTn id="20"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500" fill="hold"/>
                                        <p:tgtEl>
                                          <p:spTgt spid="9220"/>
                                        </p:tgtEl>
                                        <p:attrNameLst>
                                          <p:attrName>ppt_x</p:attrName>
                                        </p:attrNameLst>
                                      </p:cBhvr>
                                      <p:tavLst>
                                        <p:tav tm="0">
                                          <p:val>
                                            <p:strVal val="0-#ppt_w/2"/>
                                          </p:val>
                                        </p:tav>
                                        <p:tav tm="100000">
                                          <p:val>
                                            <p:strVal val="#ppt_x"/>
                                          </p:val>
                                        </p:tav>
                                      </p:tavLst>
                                    </p:anim>
                                    <p:anim calcmode="lin" valueType="num">
                                      <p:cBhvr additive="base">
                                        <p:cTn id="26"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animBg="1" autoUpdateAnimBg="0"/>
      <p:bldP spid="9220" grpId="0" animBg="1" autoUpdateAnimBg="0"/>
      <p:bldP spid="922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657600" y="1143000"/>
            <a:ext cx="685800" cy="4419600"/>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1" name="Text Box 3"/>
          <p:cNvSpPr txBox="1">
            <a:spLocks noChangeArrowheads="1"/>
          </p:cNvSpPr>
          <p:nvPr/>
        </p:nvSpPr>
        <p:spPr bwMode="auto">
          <a:xfrm>
            <a:off x="1905000" y="1905001"/>
            <a:ext cx="1676400" cy="8302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dirty="0">
                <a:solidFill>
                  <a:schemeClr val="bg1"/>
                </a:solidFill>
                <a:latin typeface="Comic Sans MS" panose="030F0702030302020204" pitchFamily="66" charset="0"/>
              </a:rPr>
              <a:t>Negative </a:t>
            </a:r>
          </a:p>
          <a:p>
            <a:pPr eaLnBrk="1" hangingPunct="1"/>
            <a:r>
              <a:rPr lang="en-GB" altLang="en-US" dirty="0">
                <a:solidFill>
                  <a:schemeClr val="bg1"/>
                </a:solidFill>
                <a:latin typeface="Comic Sans MS" panose="030F0702030302020204" pitchFamily="66" charset="0"/>
              </a:rPr>
              <a:t>arguments</a:t>
            </a:r>
          </a:p>
        </p:txBody>
      </p:sp>
      <p:sp>
        <p:nvSpPr>
          <p:cNvPr id="17412" name="Rectangle 4"/>
          <p:cNvSpPr>
            <a:spLocks noChangeArrowheads="1"/>
          </p:cNvSpPr>
          <p:nvPr/>
        </p:nvSpPr>
        <p:spPr bwMode="auto">
          <a:xfrm>
            <a:off x="7315200" y="1143000"/>
            <a:ext cx="685800" cy="4419600"/>
          </a:xfrm>
          <a:prstGeom prst="rect">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3" name="Text Box 5"/>
          <p:cNvSpPr txBox="1">
            <a:spLocks noChangeArrowheads="1"/>
          </p:cNvSpPr>
          <p:nvPr/>
        </p:nvSpPr>
        <p:spPr bwMode="auto">
          <a:xfrm>
            <a:off x="8366126" y="3398838"/>
            <a:ext cx="1744663" cy="8302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dirty="0">
                <a:solidFill>
                  <a:schemeClr val="bg1"/>
                </a:solidFill>
                <a:latin typeface="Comic Sans MS" panose="030F0702030302020204" pitchFamily="66" charset="0"/>
              </a:rPr>
              <a:t>Positive </a:t>
            </a:r>
          </a:p>
          <a:p>
            <a:pPr eaLnBrk="1" hangingPunct="1"/>
            <a:r>
              <a:rPr lang="en-GB" altLang="en-US" dirty="0">
                <a:solidFill>
                  <a:schemeClr val="bg1"/>
                </a:solidFill>
                <a:latin typeface="Comic Sans MS" panose="030F0702030302020204" pitchFamily="66" charset="0"/>
              </a:rPr>
              <a:t>Arguments</a:t>
            </a:r>
          </a:p>
        </p:txBody>
      </p:sp>
      <p:sp>
        <p:nvSpPr>
          <p:cNvPr id="17414" name="Line 6"/>
          <p:cNvSpPr>
            <a:spLocks noChangeShapeType="1"/>
          </p:cNvSpPr>
          <p:nvPr/>
        </p:nvSpPr>
        <p:spPr bwMode="auto">
          <a:xfrm>
            <a:off x="5715000" y="1219200"/>
            <a:ext cx="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Text Box 7"/>
          <p:cNvSpPr txBox="1">
            <a:spLocks noChangeArrowheads="1"/>
          </p:cNvSpPr>
          <p:nvPr/>
        </p:nvSpPr>
        <p:spPr bwMode="auto">
          <a:xfrm>
            <a:off x="4694482" y="2590800"/>
            <a:ext cx="3199915" cy="156966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chemeClr val="bg1"/>
                </a:solidFill>
                <a:latin typeface="Comic Sans MS" panose="030F0702030302020204" pitchFamily="66" charset="0"/>
              </a:rPr>
              <a:t>The character walks </a:t>
            </a:r>
          </a:p>
          <a:p>
            <a:pPr algn="ctr" eaLnBrk="1" hangingPunct="1"/>
            <a:r>
              <a:rPr lang="en-US" altLang="en-US" dirty="0">
                <a:solidFill>
                  <a:schemeClr val="bg1"/>
                </a:solidFill>
                <a:latin typeface="Comic Sans MS" panose="030F0702030302020204" pitchFamily="66" charset="0"/>
              </a:rPr>
              <a:t>down the </a:t>
            </a:r>
            <a:r>
              <a:rPr lang="en-US" altLang="en-US" dirty="0" err="1">
                <a:solidFill>
                  <a:schemeClr val="bg1"/>
                </a:solidFill>
                <a:latin typeface="Comic Sans MS" panose="030F0702030302020204" pitchFamily="66" charset="0"/>
              </a:rPr>
              <a:t>centre</a:t>
            </a:r>
            <a:endParaRPr lang="en-GB" altLang="en-US" dirty="0">
              <a:solidFill>
                <a:schemeClr val="bg1"/>
              </a:solidFill>
              <a:latin typeface="Comic Sans MS" panose="030F0702030302020204" pitchFamily="66" charset="0"/>
            </a:endParaRPr>
          </a:p>
          <a:p>
            <a:pPr algn="ctr" eaLnBrk="1" hangingPunct="1"/>
            <a:r>
              <a:rPr lang="en-US" altLang="en-US" dirty="0">
                <a:solidFill>
                  <a:schemeClr val="bg1"/>
                </a:solidFill>
                <a:latin typeface="Comic Sans MS" panose="030F0702030302020204" pitchFamily="66" charset="0"/>
              </a:rPr>
              <a:t>and listens to the </a:t>
            </a:r>
          </a:p>
          <a:p>
            <a:pPr algn="ctr" eaLnBrk="1" hangingPunct="1"/>
            <a:r>
              <a:rPr lang="en-US" altLang="en-US" dirty="0">
                <a:solidFill>
                  <a:schemeClr val="bg1"/>
                </a:solidFill>
                <a:latin typeface="Comic Sans MS" panose="030F0702030302020204" pitchFamily="66" charset="0"/>
              </a:rPr>
              <a:t>arguments</a:t>
            </a:r>
            <a:endParaRPr lang="en-GB" altLang="en-US" dirty="0">
              <a:solidFill>
                <a:schemeClr val="bg1"/>
              </a:solidFill>
              <a:latin typeface="Comic Sans MS" panose="030F0702030302020204" pitchFamily="66" charset="0"/>
            </a:endParaRPr>
          </a:p>
        </p:txBody>
      </p:sp>
      <p:sp>
        <p:nvSpPr>
          <p:cNvPr id="17416" name="Text Box 9"/>
          <p:cNvSpPr txBox="1">
            <a:spLocks noChangeArrowheads="1"/>
          </p:cNvSpPr>
          <p:nvPr/>
        </p:nvSpPr>
        <p:spPr bwMode="auto">
          <a:xfrm>
            <a:off x="1881189" y="357188"/>
            <a:ext cx="4859337" cy="584200"/>
          </a:xfrm>
          <a:prstGeom prst="rect">
            <a:avLst/>
          </a:prstGeom>
          <a:solidFill>
            <a:srgbClr val="CCFF33"/>
          </a:solidFill>
          <a:ln w="38100">
            <a:solidFill>
              <a:srgbClr val="FFFF66"/>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3200" dirty="0">
                <a:solidFill>
                  <a:schemeClr val="bg1"/>
                </a:solidFill>
                <a:latin typeface="Comic Sans MS" panose="030F0702030302020204" pitchFamily="66" charset="0"/>
              </a:rPr>
              <a:t>PATH OF CONSCIENCE</a:t>
            </a:r>
          </a:p>
        </p:txBody>
      </p:sp>
      <p:sp>
        <p:nvSpPr>
          <p:cNvPr id="17417" name="Line 10"/>
          <p:cNvSpPr>
            <a:spLocks noChangeShapeType="1"/>
          </p:cNvSpPr>
          <p:nvPr/>
        </p:nvSpPr>
        <p:spPr bwMode="auto">
          <a:xfrm>
            <a:off x="5715000" y="4495800"/>
            <a:ext cx="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AutoShape 11"/>
          <p:cNvSpPr>
            <a:spLocks noChangeArrowheads="1"/>
          </p:cNvSpPr>
          <p:nvPr/>
        </p:nvSpPr>
        <p:spPr bwMode="auto">
          <a:xfrm>
            <a:off x="1524000" y="3429000"/>
            <a:ext cx="2362200" cy="2514600"/>
          </a:xfrm>
          <a:prstGeom prst="wedgeEllipseCallout">
            <a:avLst>
              <a:gd name="adj1" fmla="val 56653"/>
              <a:gd name="adj2" fmla="val -67046"/>
            </a:avLst>
          </a:prstGeom>
          <a:solidFill>
            <a:schemeClr val="accent1"/>
          </a:solidFill>
          <a:ln w="9525">
            <a:solidFill>
              <a:schemeClr val="tx1"/>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a:latin typeface="Arial" panose="020B0604020202020204" pitchFamily="34" charset="0"/>
              </a:rPr>
              <a:t>All your friends are going !!</a:t>
            </a:r>
            <a:endParaRPr lang="en-GB" altLang="en-US"/>
          </a:p>
        </p:txBody>
      </p:sp>
      <p:sp>
        <p:nvSpPr>
          <p:cNvPr id="10252" name="AutoShape 12"/>
          <p:cNvSpPr>
            <a:spLocks noChangeArrowheads="1"/>
          </p:cNvSpPr>
          <p:nvPr/>
        </p:nvSpPr>
        <p:spPr bwMode="auto">
          <a:xfrm>
            <a:off x="7696200" y="80964"/>
            <a:ext cx="2438400" cy="2776537"/>
          </a:xfrm>
          <a:prstGeom prst="wedgeEllipseCallout">
            <a:avLst>
              <a:gd name="adj1" fmla="val -43750"/>
              <a:gd name="adj2" fmla="val 66861"/>
            </a:avLst>
          </a:prstGeom>
          <a:solidFill>
            <a:schemeClr val="accent1"/>
          </a:solidFill>
          <a:ln w="9525">
            <a:solidFill>
              <a:schemeClr val="tx1"/>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a:latin typeface="Arial" panose="020B0604020202020204" pitchFamily="34" charset="0"/>
              </a:rPr>
              <a:t>Your parents will punish you for months !</a:t>
            </a:r>
          </a:p>
        </p:txBody>
      </p:sp>
    </p:spTree>
    <p:extLst>
      <p:ext uri="{BB962C8B-B14F-4D97-AF65-F5344CB8AC3E}">
        <p14:creationId xmlns:p14="http://schemas.microsoft.com/office/powerpoint/2010/main" val="2779890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additive="base">
                                        <p:cTn id="7" dur="500" fill="hold"/>
                                        <p:tgtEl>
                                          <p:spTgt spid="10251"/>
                                        </p:tgtEl>
                                        <p:attrNameLst>
                                          <p:attrName>ppt_x</p:attrName>
                                        </p:attrNameLst>
                                      </p:cBhvr>
                                      <p:tavLst>
                                        <p:tav tm="0">
                                          <p:val>
                                            <p:strVal val="0-#ppt_w/2"/>
                                          </p:val>
                                        </p:tav>
                                        <p:tav tm="100000">
                                          <p:val>
                                            <p:strVal val="#ppt_x"/>
                                          </p:val>
                                        </p:tav>
                                      </p:tavLst>
                                    </p:anim>
                                    <p:anim calcmode="lin" valueType="num">
                                      <p:cBhvr additive="base">
                                        <p:cTn id="8"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2"/>
                                        </p:tgtEl>
                                        <p:attrNameLst>
                                          <p:attrName>style.visibility</p:attrName>
                                        </p:attrNameLst>
                                      </p:cBhvr>
                                      <p:to>
                                        <p:strVal val="visible"/>
                                      </p:to>
                                    </p:set>
                                    <p:anim calcmode="lin" valueType="num">
                                      <p:cBhvr additive="base">
                                        <p:cTn id="13" dur="500" fill="hold"/>
                                        <p:tgtEl>
                                          <p:spTgt spid="10252"/>
                                        </p:tgtEl>
                                        <p:attrNameLst>
                                          <p:attrName>ppt_x</p:attrName>
                                        </p:attrNameLst>
                                      </p:cBhvr>
                                      <p:tavLst>
                                        <p:tav tm="0">
                                          <p:val>
                                            <p:strVal val="0-#ppt_w/2"/>
                                          </p:val>
                                        </p:tav>
                                        <p:tav tm="100000">
                                          <p:val>
                                            <p:strVal val="#ppt_x"/>
                                          </p:val>
                                        </p:tav>
                                      </p:tavLst>
                                    </p:anim>
                                    <p:anim calcmode="lin" valueType="num">
                                      <p:cBhvr additive="base">
                                        <p:cTn id="14" dur="500" fill="hold"/>
                                        <p:tgtEl>
                                          <p:spTgt spid="10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autoUpdateAnimBg="0"/>
      <p:bldP spid="1025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674317" y="428626"/>
            <a:ext cx="2570319" cy="64633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eaLnBrk="1" hangingPunct="1">
              <a:defRPr/>
            </a:pPr>
            <a:r>
              <a:rPr lang="en-GB" sz="3600" dirty="0">
                <a:latin typeface="Square721 BT" pitchFamily="34" charset="0"/>
              </a:rPr>
              <a:t>HOT SEAT </a:t>
            </a:r>
          </a:p>
        </p:txBody>
      </p:sp>
      <p:sp>
        <p:nvSpPr>
          <p:cNvPr id="13315" name="Text Box 3"/>
          <p:cNvSpPr txBox="1">
            <a:spLocks noChangeArrowheads="1"/>
          </p:cNvSpPr>
          <p:nvPr/>
        </p:nvSpPr>
        <p:spPr bwMode="auto">
          <a:xfrm>
            <a:off x="2195330" y="3071814"/>
            <a:ext cx="6571031" cy="83099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chemeClr val="bg1"/>
                </a:solidFill>
                <a:latin typeface="Comic Sans MS" panose="030F0702030302020204" pitchFamily="66" charset="0"/>
              </a:rPr>
              <a:t>The Hot Seat will help you understand more </a:t>
            </a:r>
          </a:p>
          <a:p>
            <a:pPr algn="ctr" eaLnBrk="1" hangingPunct="1"/>
            <a:r>
              <a:rPr lang="en-GB" altLang="en-US" dirty="0">
                <a:solidFill>
                  <a:schemeClr val="bg1"/>
                </a:solidFill>
                <a:latin typeface="Comic Sans MS" panose="030F0702030302020204" pitchFamily="66" charset="0"/>
              </a:rPr>
              <a:t>about your character </a:t>
            </a:r>
          </a:p>
        </p:txBody>
      </p:sp>
      <p:sp>
        <p:nvSpPr>
          <p:cNvPr id="25604" name="Text Box 4"/>
          <p:cNvSpPr txBox="1">
            <a:spLocks noChangeArrowheads="1"/>
          </p:cNvSpPr>
          <p:nvPr/>
        </p:nvSpPr>
        <p:spPr bwMode="auto">
          <a:xfrm>
            <a:off x="2024063" y="1285875"/>
            <a:ext cx="8229600" cy="15700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u="sng" dirty="0">
                <a:solidFill>
                  <a:schemeClr val="bg1"/>
                </a:solidFill>
                <a:latin typeface="Comic Sans MS" panose="030F0702030302020204" pitchFamily="66" charset="0"/>
              </a:rPr>
              <a:t>The Exercise</a:t>
            </a:r>
          </a:p>
          <a:p>
            <a:pPr eaLnBrk="1" hangingPunct="1"/>
            <a:r>
              <a:rPr lang="en-GB" altLang="en-US" dirty="0">
                <a:solidFill>
                  <a:schemeClr val="bg1"/>
                </a:solidFill>
                <a:latin typeface="Comic Sans MS" panose="030F0702030302020204" pitchFamily="66" charset="0"/>
              </a:rPr>
              <a:t>You are seated (in character) in the hot seat. The </a:t>
            </a:r>
          </a:p>
          <a:p>
            <a:pPr eaLnBrk="1" hangingPunct="1"/>
            <a:r>
              <a:rPr lang="en-GB" altLang="en-US" dirty="0">
                <a:solidFill>
                  <a:schemeClr val="bg1"/>
                </a:solidFill>
                <a:latin typeface="Comic Sans MS" panose="030F0702030302020204" pitchFamily="66" charset="0"/>
              </a:rPr>
              <a:t>audience will pose you some questions and you </a:t>
            </a:r>
          </a:p>
          <a:p>
            <a:pPr eaLnBrk="1" hangingPunct="1"/>
            <a:r>
              <a:rPr lang="en-GB" altLang="en-US" dirty="0">
                <a:solidFill>
                  <a:schemeClr val="bg1"/>
                </a:solidFill>
                <a:latin typeface="Comic Sans MS" panose="030F0702030302020204" pitchFamily="66" charset="0"/>
              </a:rPr>
              <a:t>are required to answer these questions IN CHARACTER</a:t>
            </a:r>
          </a:p>
        </p:txBody>
      </p:sp>
      <p:sp>
        <p:nvSpPr>
          <p:cNvPr id="13318" name="AutoShape 6"/>
          <p:cNvSpPr>
            <a:spLocks noChangeArrowheads="1"/>
          </p:cNvSpPr>
          <p:nvPr/>
        </p:nvSpPr>
        <p:spPr bwMode="auto">
          <a:xfrm>
            <a:off x="3881422" y="4929198"/>
            <a:ext cx="4343400" cy="1143000"/>
          </a:xfrm>
          <a:prstGeom prst="irregularSeal1">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defRPr/>
            </a:pPr>
            <a:r>
              <a:rPr lang="en-GB" dirty="0"/>
              <a:t>SKILLS</a:t>
            </a:r>
          </a:p>
        </p:txBody>
      </p:sp>
      <p:sp>
        <p:nvSpPr>
          <p:cNvPr id="13319" name="Text Box 7"/>
          <p:cNvSpPr txBox="1">
            <a:spLocks noChangeArrowheads="1"/>
          </p:cNvSpPr>
          <p:nvPr/>
        </p:nvSpPr>
        <p:spPr bwMode="auto">
          <a:xfrm>
            <a:off x="2952751" y="4214813"/>
            <a:ext cx="813043"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defRPr/>
            </a:pPr>
            <a:r>
              <a:rPr lang="en-GB" dirty="0">
                <a:latin typeface="Square721 BT" pitchFamily="34" charset="0"/>
              </a:rPr>
              <a:t>Focus</a:t>
            </a:r>
          </a:p>
        </p:txBody>
      </p:sp>
      <p:sp>
        <p:nvSpPr>
          <p:cNvPr id="13320" name="Text Box 8"/>
          <p:cNvSpPr txBox="1">
            <a:spLocks noChangeArrowheads="1"/>
          </p:cNvSpPr>
          <p:nvPr/>
        </p:nvSpPr>
        <p:spPr bwMode="auto">
          <a:xfrm>
            <a:off x="2133600" y="5791200"/>
            <a:ext cx="1377300" cy="3693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GB" dirty="0">
                <a:latin typeface="Square721 BT" pitchFamily="34" charset="0"/>
              </a:rPr>
              <a:t>Imagination</a:t>
            </a:r>
          </a:p>
        </p:txBody>
      </p:sp>
      <p:sp>
        <p:nvSpPr>
          <p:cNvPr id="13321" name="Text Box 9"/>
          <p:cNvSpPr txBox="1">
            <a:spLocks noChangeArrowheads="1"/>
          </p:cNvSpPr>
          <p:nvPr/>
        </p:nvSpPr>
        <p:spPr bwMode="auto">
          <a:xfrm>
            <a:off x="5738814" y="4143375"/>
            <a:ext cx="1749197"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defRPr/>
            </a:pPr>
            <a:r>
              <a:rPr lang="en-GB" dirty="0">
                <a:latin typeface="Square721 BT" pitchFamily="34" charset="0"/>
              </a:rPr>
              <a:t>Thinking swiftly</a:t>
            </a:r>
          </a:p>
        </p:txBody>
      </p:sp>
      <p:sp>
        <p:nvSpPr>
          <p:cNvPr id="13322" name="Text Box 10"/>
          <p:cNvSpPr txBox="1">
            <a:spLocks noChangeArrowheads="1"/>
          </p:cNvSpPr>
          <p:nvPr/>
        </p:nvSpPr>
        <p:spPr bwMode="auto">
          <a:xfrm>
            <a:off x="8305800" y="5105400"/>
            <a:ext cx="1402948" cy="92333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spAutoFit/>
          </a:bodyPr>
          <a:lstStyle/>
          <a:p>
            <a:pPr eaLnBrk="1" hangingPunct="1">
              <a:defRPr/>
            </a:pPr>
            <a:r>
              <a:rPr lang="en-GB" dirty="0">
                <a:latin typeface="Square721 BT" pitchFamily="34" charset="0"/>
              </a:rPr>
              <a:t>Information </a:t>
            </a:r>
          </a:p>
          <a:p>
            <a:pPr eaLnBrk="1" hangingPunct="1">
              <a:defRPr/>
            </a:pPr>
            <a:r>
              <a:rPr lang="en-GB" dirty="0">
                <a:latin typeface="Square721 BT" pitchFamily="34" charset="0"/>
              </a:rPr>
              <a:t>gained </a:t>
            </a:r>
          </a:p>
          <a:p>
            <a:pPr eaLnBrk="1" hangingPunct="1">
              <a:defRPr/>
            </a:pPr>
            <a:r>
              <a:rPr lang="en-GB" dirty="0">
                <a:latin typeface="Square721 BT" pitchFamily="34" charset="0"/>
              </a:rPr>
              <a:t>previously</a:t>
            </a:r>
          </a:p>
        </p:txBody>
      </p:sp>
      <p:sp>
        <p:nvSpPr>
          <p:cNvPr id="13323" name="Line 11"/>
          <p:cNvSpPr>
            <a:spLocks noChangeShapeType="1"/>
          </p:cNvSpPr>
          <p:nvPr/>
        </p:nvSpPr>
        <p:spPr bwMode="auto">
          <a:xfrm flipH="1">
            <a:off x="3810000" y="5715000"/>
            <a:ext cx="1295400" cy="304800"/>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a:lstStyle/>
          <a:p>
            <a:pPr eaLnBrk="1" hangingPunct="1">
              <a:defRPr/>
            </a:pPr>
            <a:endParaRPr lang="en-GB" dirty="0"/>
          </a:p>
        </p:txBody>
      </p:sp>
      <p:sp>
        <p:nvSpPr>
          <p:cNvPr id="13324" name="Line 12"/>
          <p:cNvSpPr>
            <a:spLocks noChangeShapeType="1"/>
          </p:cNvSpPr>
          <p:nvPr/>
        </p:nvSpPr>
        <p:spPr bwMode="auto">
          <a:xfrm flipH="1" flipV="1">
            <a:off x="5024438" y="4643438"/>
            <a:ext cx="76200" cy="609600"/>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eaLnBrk="1" hangingPunct="1">
              <a:defRPr/>
            </a:pPr>
            <a:endParaRPr lang="en-GB" dirty="0"/>
          </a:p>
        </p:txBody>
      </p:sp>
      <p:sp>
        <p:nvSpPr>
          <p:cNvPr id="13325" name="Line 13"/>
          <p:cNvSpPr>
            <a:spLocks noChangeShapeType="1"/>
          </p:cNvSpPr>
          <p:nvPr/>
        </p:nvSpPr>
        <p:spPr bwMode="auto">
          <a:xfrm flipV="1">
            <a:off x="7310438" y="4643438"/>
            <a:ext cx="762000" cy="609600"/>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a:lstStyle/>
          <a:p>
            <a:pPr eaLnBrk="1" hangingPunct="1">
              <a:defRPr/>
            </a:pPr>
            <a:endParaRPr lang="en-GB" dirty="0"/>
          </a:p>
        </p:txBody>
      </p:sp>
      <p:sp>
        <p:nvSpPr>
          <p:cNvPr id="13326" name="Line 14"/>
          <p:cNvSpPr>
            <a:spLocks noChangeShapeType="1"/>
          </p:cNvSpPr>
          <p:nvPr/>
        </p:nvSpPr>
        <p:spPr bwMode="auto">
          <a:xfrm>
            <a:off x="7453314" y="5857876"/>
            <a:ext cx="771525" cy="214313"/>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a:lstStyle/>
          <a:p>
            <a:pPr eaLnBrk="1" hangingPunct="1">
              <a:defRPr/>
            </a:pPr>
            <a:endParaRPr lang="en-GB" dirty="0"/>
          </a:p>
        </p:txBody>
      </p:sp>
      <p:sp>
        <p:nvSpPr>
          <p:cNvPr id="25616" name="Text Box 15"/>
          <p:cNvSpPr txBox="1">
            <a:spLocks noChangeArrowheads="1"/>
          </p:cNvSpPr>
          <p:nvPr/>
        </p:nvSpPr>
        <p:spPr bwMode="auto">
          <a:xfrm>
            <a:off x="2024064" y="428626"/>
            <a:ext cx="1519237" cy="646113"/>
          </a:xfrm>
          <a:prstGeom prst="rect">
            <a:avLst/>
          </a:prstGeom>
          <a:solidFill>
            <a:srgbClr val="FFFF66"/>
          </a:solidFill>
          <a:ln w="38100">
            <a:solidFill>
              <a:srgbClr val="FF33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3600">
                <a:latin typeface="Square721 BT"/>
              </a:rPr>
              <a:t>Task 7</a:t>
            </a:r>
          </a:p>
        </p:txBody>
      </p:sp>
    </p:spTree>
    <p:extLst>
      <p:ext uri="{BB962C8B-B14F-4D97-AF65-F5344CB8AC3E}">
        <p14:creationId xmlns:p14="http://schemas.microsoft.com/office/powerpoint/2010/main" val="285170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9" grpId="0" animBg="1"/>
      <p:bldP spid="13320" grpId="0" animBg="1"/>
      <p:bldP spid="13321" grpId="0" animBg="1"/>
      <p:bldP spid="133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09" y="105818"/>
            <a:ext cx="11103591" cy="1325563"/>
          </a:xfrm>
        </p:spPr>
        <p:txBody>
          <a:bodyPr>
            <a:noAutofit/>
          </a:bodyPr>
          <a:lstStyle/>
          <a:p>
            <a:r>
              <a:rPr lang="en-US" sz="8000" dirty="0" smtClean="0">
                <a:solidFill>
                  <a:srgbClr val="FFFF00"/>
                </a:solidFill>
                <a:latin typeface="AR DARLING" panose="02000000000000000000" pitchFamily="2" charset="0"/>
              </a:rPr>
              <a:t>Character Backgrounds</a:t>
            </a:r>
            <a:endParaRPr lang="en-US" sz="8000" dirty="0">
              <a:solidFill>
                <a:srgbClr val="FFFF00"/>
              </a:solidFill>
              <a:latin typeface="AR DARLING" panose="02000000000000000000" pitchFamily="2" charset="0"/>
            </a:endParaRPr>
          </a:p>
        </p:txBody>
      </p:sp>
      <p:sp>
        <p:nvSpPr>
          <p:cNvPr id="3" name="Content Placeholder 2"/>
          <p:cNvSpPr>
            <a:spLocks noGrp="1"/>
          </p:cNvSpPr>
          <p:nvPr>
            <p:ph idx="1"/>
          </p:nvPr>
        </p:nvSpPr>
        <p:spPr>
          <a:xfrm>
            <a:off x="5581933" y="933958"/>
            <a:ext cx="6359857" cy="5534167"/>
          </a:xfrm>
        </p:spPr>
        <p:txBody>
          <a:bodyPr>
            <a:normAutofit lnSpcReduction="10000"/>
          </a:bodyPr>
          <a:lstStyle/>
          <a:p>
            <a:pPr marL="0" indent="0">
              <a:buNone/>
            </a:pPr>
            <a:endParaRPr lang="en-US" dirty="0"/>
          </a:p>
          <a:p>
            <a:pPr marL="0" indent="0">
              <a:buNone/>
            </a:pPr>
            <a:endParaRPr lang="en-US" dirty="0" smtClean="0"/>
          </a:p>
          <a:p>
            <a:pPr marL="0" indent="0">
              <a:buNone/>
            </a:pPr>
            <a:r>
              <a:rPr lang="en-US" dirty="0" smtClean="0"/>
              <a:t>Group with a Partner.</a:t>
            </a:r>
          </a:p>
          <a:p>
            <a:pPr marL="0" indent="0">
              <a:buNone/>
            </a:pPr>
            <a:endParaRPr lang="en-US" dirty="0"/>
          </a:p>
          <a:p>
            <a:pPr marL="742950" indent="-742950">
              <a:buFont typeface="+mj-lt"/>
              <a:buAutoNum type="arabicPeriod"/>
            </a:pPr>
            <a:r>
              <a:rPr lang="en-US" sz="3600" dirty="0" smtClean="0"/>
              <a:t>Develop your R&amp;J Character</a:t>
            </a:r>
          </a:p>
          <a:p>
            <a:pPr marL="742950" indent="-742950">
              <a:buFont typeface="+mj-lt"/>
              <a:buAutoNum type="arabicPeriod"/>
            </a:pPr>
            <a:r>
              <a:rPr lang="en-US" sz="3200" dirty="0" smtClean="0"/>
              <a:t>Write in full sentences with </a:t>
            </a:r>
            <a:r>
              <a:rPr lang="en-US" sz="3200" i="1" dirty="0" smtClean="0">
                <a:solidFill>
                  <a:srgbClr val="FFC000"/>
                </a:solidFill>
              </a:rPr>
              <a:t>DETAIL</a:t>
            </a:r>
            <a:r>
              <a:rPr lang="en-US" sz="3200" dirty="0" smtClean="0"/>
              <a:t> and information taken from R&amp;J</a:t>
            </a:r>
          </a:p>
          <a:p>
            <a:pPr marL="742950" indent="-742950">
              <a:buFont typeface="+mj-lt"/>
              <a:buAutoNum type="arabicPeriod"/>
            </a:pPr>
            <a:r>
              <a:rPr lang="en-US" sz="3600" dirty="0" smtClean="0"/>
              <a:t>Present character ideas to class. </a:t>
            </a:r>
          </a:p>
          <a:p>
            <a:pPr marL="742950" indent="-742950">
              <a:buFont typeface="+mj-lt"/>
              <a:buAutoNum type="arabicPeriod"/>
            </a:pPr>
            <a:r>
              <a:rPr lang="en-US" sz="3600" dirty="0" smtClean="0"/>
              <a:t>Finish for homework!</a:t>
            </a:r>
          </a:p>
        </p:txBody>
      </p:sp>
      <p:pic>
        <p:nvPicPr>
          <p:cNvPr id="1026" name="Picture 2" descr="http://static.rogerebert.com/uploads/movie/movie_poster/romeo-and-juliet-1968/large_t52FqTfIttKQjdPxd6LxJ6UpVk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23" y="1828800"/>
            <a:ext cx="4350774" cy="4467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65052350"/>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09" y="105818"/>
            <a:ext cx="11103591" cy="1325563"/>
          </a:xfrm>
        </p:spPr>
        <p:txBody>
          <a:bodyPr>
            <a:noAutofit/>
          </a:bodyPr>
          <a:lstStyle/>
          <a:p>
            <a:r>
              <a:rPr lang="en-US" sz="8800" dirty="0" err="1" smtClean="0">
                <a:solidFill>
                  <a:srgbClr val="FFFF00"/>
                </a:solidFill>
                <a:latin typeface="AR DARLING" panose="02000000000000000000" pitchFamily="2" charset="0"/>
              </a:rPr>
              <a:t>Quezacoatl</a:t>
            </a:r>
            <a:r>
              <a:rPr lang="en-US" sz="8800" dirty="0" smtClean="0">
                <a:solidFill>
                  <a:srgbClr val="FFFF00"/>
                </a:solidFill>
                <a:latin typeface="AR DARLING" panose="02000000000000000000" pitchFamily="2" charset="0"/>
              </a:rPr>
              <a:t> Rehearsal</a:t>
            </a:r>
            <a:endParaRPr lang="en-US" sz="8800" dirty="0">
              <a:solidFill>
                <a:srgbClr val="FFFF00"/>
              </a:solidFill>
              <a:latin typeface="AR DARLING" panose="02000000000000000000" pitchFamily="2" charset="0"/>
            </a:endParaRPr>
          </a:p>
        </p:txBody>
      </p:sp>
      <p:sp>
        <p:nvSpPr>
          <p:cNvPr id="3" name="Content Placeholder 2"/>
          <p:cNvSpPr>
            <a:spLocks noGrp="1"/>
          </p:cNvSpPr>
          <p:nvPr>
            <p:ph idx="1"/>
          </p:nvPr>
        </p:nvSpPr>
        <p:spPr>
          <a:xfrm>
            <a:off x="5581933" y="933958"/>
            <a:ext cx="6359857" cy="5534167"/>
          </a:xfrm>
        </p:spPr>
        <p:txBody>
          <a:bodyPr>
            <a:normAutofit/>
          </a:bodyPr>
          <a:lstStyle/>
          <a:p>
            <a:pPr marL="0" indent="0">
              <a:buNone/>
            </a:pPr>
            <a:endParaRPr lang="en-US" dirty="0"/>
          </a:p>
          <a:p>
            <a:pPr marL="0" indent="0">
              <a:buNone/>
            </a:pPr>
            <a:r>
              <a:rPr lang="en-US" dirty="0" smtClean="0"/>
              <a:t>If </a:t>
            </a:r>
            <a:r>
              <a:rPr lang="en-US" b="1" dirty="0" smtClean="0">
                <a:solidFill>
                  <a:srgbClr val="FF3399"/>
                </a:solidFill>
              </a:rPr>
              <a:t>NOT WORKING </a:t>
            </a:r>
            <a:r>
              <a:rPr lang="en-US" dirty="0" smtClean="0"/>
              <a:t>with Mr. Seidel…</a:t>
            </a:r>
          </a:p>
          <a:p>
            <a:pPr marL="0" indent="0">
              <a:buNone/>
            </a:pPr>
            <a:endParaRPr lang="en-US" dirty="0"/>
          </a:p>
          <a:p>
            <a:r>
              <a:rPr lang="en-US" sz="3600" dirty="0" smtClean="0"/>
              <a:t>Plot Structure Worksheet</a:t>
            </a:r>
          </a:p>
          <a:p>
            <a:r>
              <a:rPr lang="en-US" sz="3600" dirty="0" smtClean="0"/>
              <a:t>Lines Memorization</a:t>
            </a:r>
          </a:p>
          <a:p>
            <a:pPr lvl="1"/>
            <a:r>
              <a:rPr lang="en-US" sz="3600" dirty="0" smtClean="0"/>
              <a:t>Write </a:t>
            </a:r>
            <a:r>
              <a:rPr lang="en-US" sz="3600" dirty="0" smtClean="0">
                <a:solidFill>
                  <a:srgbClr val="FFFF00"/>
                </a:solidFill>
              </a:rPr>
              <a:t>5 times </a:t>
            </a:r>
            <a:r>
              <a:rPr lang="en-US" sz="3600" dirty="0" smtClean="0"/>
              <a:t>for each line</a:t>
            </a:r>
          </a:p>
          <a:p>
            <a:pPr lvl="1"/>
            <a:r>
              <a:rPr lang="en-US" sz="3600" dirty="0" smtClean="0"/>
              <a:t>Include lines </a:t>
            </a:r>
            <a:r>
              <a:rPr lang="en-US" sz="3600" dirty="0" smtClean="0">
                <a:solidFill>
                  <a:srgbClr val="FF0000"/>
                </a:solidFill>
              </a:rPr>
              <a:t>BEFORE/AFTER</a:t>
            </a:r>
            <a:r>
              <a:rPr lang="en-US" sz="3600" dirty="0" smtClean="0"/>
              <a:t> just </a:t>
            </a:r>
            <a:r>
              <a:rPr lang="en-US" sz="3600" dirty="0" smtClean="0">
                <a:solidFill>
                  <a:srgbClr val="FFFF00"/>
                </a:solidFill>
              </a:rPr>
              <a:t>ONCE</a:t>
            </a:r>
          </a:p>
          <a:p>
            <a:r>
              <a:rPr lang="en-US" sz="3600" dirty="0" smtClean="0"/>
              <a:t>Character Questions Sheet</a:t>
            </a:r>
            <a:endParaRPr lang="en-US" sz="36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09" y="1425277"/>
            <a:ext cx="4948452" cy="5042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0371212"/>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8707"/>
            <a:ext cx="11573301" cy="1325563"/>
          </a:xfrm>
        </p:spPr>
        <p:txBody>
          <a:bodyPr>
            <a:noAutofit/>
          </a:bodyPr>
          <a:lstStyle/>
          <a:p>
            <a:pPr algn="ctr"/>
            <a:r>
              <a:rPr lang="en-US" sz="3600" dirty="0" smtClean="0"/>
              <a:t/>
            </a:r>
            <a:br>
              <a:rPr lang="en-US" sz="3600" dirty="0" smtClean="0"/>
            </a:br>
            <a:r>
              <a:rPr lang="en-US" sz="3600" dirty="0"/>
              <a:t/>
            </a:r>
            <a:br>
              <a:rPr lang="en-US" sz="3600" dirty="0"/>
            </a:br>
            <a:r>
              <a:rPr lang="en-US" dirty="0" smtClean="0"/>
              <a:t/>
            </a:r>
            <a:br>
              <a:rPr lang="en-US" dirty="0" smtClean="0"/>
            </a:br>
            <a:r>
              <a:rPr lang="en-US" dirty="0" smtClean="0">
                <a:latin typeface="Aharoni" panose="02010803020104030203" pitchFamily="2" charset="-79"/>
                <a:cs typeface="Aharoni" panose="02010803020104030203" pitchFamily="2" charset="-79"/>
              </a:rPr>
              <a:t>Which do you think would affect </a:t>
            </a:r>
            <a:br>
              <a:rPr lang="en-US" dirty="0" smtClean="0">
                <a:latin typeface="Aharoni" panose="02010803020104030203" pitchFamily="2" charset="-79"/>
                <a:cs typeface="Aharoni" panose="02010803020104030203" pitchFamily="2" charset="-79"/>
              </a:rPr>
            </a:br>
            <a:r>
              <a:rPr lang="en-US" dirty="0" smtClean="0">
                <a:latin typeface="Aharoni" panose="02010803020104030203" pitchFamily="2" charset="-79"/>
                <a:cs typeface="Aharoni" panose="02010803020104030203" pitchFamily="2" charset="-79"/>
              </a:rPr>
              <a:t>you the most and why?</a:t>
            </a:r>
            <a:br>
              <a:rPr lang="en-US" dirty="0" smtClean="0">
                <a:latin typeface="Aharoni" panose="02010803020104030203" pitchFamily="2" charset="-79"/>
                <a:cs typeface="Aharoni" panose="02010803020104030203" pitchFamily="2" charset="-79"/>
              </a:rPr>
            </a:br>
            <a:r>
              <a:rPr lang="en-US" sz="3600" dirty="0" smtClean="0"/>
              <a:t/>
            </a:r>
            <a:br>
              <a:rPr lang="en-US" sz="3600" dirty="0" smtClean="0"/>
            </a:br>
            <a:r>
              <a:rPr lang="en-US" sz="3600" dirty="0"/>
              <a:t/>
            </a:r>
            <a:br>
              <a:rPr lang="en-US" sz="3600" dirty="0"/>
            </a:br>
            <a:endParaRPr lang="en-US" sz="3600" dirty="0"/>
          </a:p>
        </p:txBody>
      </p:sp>
      <p:sp>
        <p:nvSpPr>
          <p:cNvPr id="4" name="TextBox 3"/>
          <p:cNvSpPr txBox="1"/>
          <p:nvPr/>
        </p:nvSpPr>
        <p:spPr>
          <a:xfrm>
            <a:off x="641446" y="2511189"/>
            <a:ext cx="9785445" cy="3970318"/>
          </a:xfrm>
          <a:prstGeom prst="rect">
            <a:avLst/>
          </a:prstGeom>
          <a:noFill/>
        </p:spPr>
        <p:txBody>
          <a:bodyPr wrap="square" rtlCol="0">
            <a:spAutoFit/>
          </a:bodyPr>
          <a:lstStyle/>
          <a:p>
            <a:pPr algn="ctr"/>
            <a:r>
              <a:rPr lang="en-US" sz="3600" dirty="0">
                <a:solidFill>
                  <a:srgbClr val="00FF00"/>
                </a:solidFill>
                <a:latin typeface="Book Antiqua" panose="02040602050305030304" pitchFamily="18" charset="0"/>
              </a:rPr>
              <a:t/>
            </a:r>
            <a:br>
              <a:rPr lang="en-US" sz="3600" dirty="0">
                <a:solidFill>
                  <a:srgbClr val="00FF00"/>
                </a:solidFill>
                <a:latin typeface="Book Antiqua" panose="02040602050305030304" pitchFamily="18" charset="0"/>
              </a:rPr>
            </a:br>
            <a:r>
              <a:rPr lang="en-US" sz="3600" dirty="0">
                <a:solidFill>
                  <a:srgbClr val="00FF00"/>
                </a:solidFill>
                <a:latin typeface="Book Antiqua" panose="02040602050305030304" pitchFamily="18" charset="0"/>
              </a:rPr>
              <a:t>1. Having a secret you can’t tell </a:t>
            </a:r>
            <a:r>
              <a:rPr lang="en-US" sz="3600" dirty="0" smtClean="0">
                <a:solidFill>
                  <a:srgbClr val="00FF00"/>
                </a:solidFill>
                <a:latin typeface="Book Antiqua" panose="02040602050305030304" pitchFamily="18" charset="0"/>
              </a:rPr>
              <a:t>anyone. </a:t>
            </a:r>
            <a:r>
              <a:rPr lang="en-US" sz="3600" dirty="0">
                <a:latin typeface="Book Antiqua" panose="02040602050305030304" pitchFamily="18" charset="0"/>
              </a:rPr>
              <a:t/>
            </a:r>
            <a:br>
              <a:rPr lang="en-US" sz="3600" dirty="0">
                <a:latin typeface="Book Antiqua" panose="02040602050305030304" pitchFamily="18" charset="0"/>
              </a:rPr>
            </a:br>
            <a:r>
              <a:rPr lang="en-US" sz="3600" dirty="0">
                <a:latin typeface="Book Antiqua" panose="02040602050305030304" pitchFamily="18" charset="0"/>
              </a:rPr>
              <a:t/>
            </a:r>
            <a:br>
              <a:rPr lang="en-US" sz="3600" dirty="0">
                <a:latin typeface="Book Antiqua" panose="02040602050305030304" pitchFamily="18" charset="0"/>
              </a:rPr>
            </a:br>
            <a:r>
              <a:rPr lang="en-US" sz="3600" dirty="0">
                <a:solidFill>
                  <a:srgbClr val="FF3399"/>
                </a:solidFill>
                <a:latin typeface="Book Antiqua" panose="02040602050305030304" pitchFamily="18" charset="0"/>
              </a:rPr>
              <a:t>2. </a:t>
            </a:r>
            <a:r>
              <a:rPr lang="en-US" sz="3600" dirty="0" smtClean="0">
                <a:solidFill>
                  <a:srgbClr val="FF3399"/>
                </a:solidFill>
                <a:latin typeface="Book Antiqua" panose="02040602050305030304" pitchFamily="18" charset="0"/>
              </a:rPr>
              <a:t>Breaking both of your legs and being unable to walk?</a:t>
            </a:r>
            <a:r>
              <a:rPr lang="en-US" sz="3600" dirty="0">
                <a:solidFill>
                  <a:srgbClr val="FF3399"/>
                </a:solidFill>
                <a:latin typeface="Book Antiqua" panose="02040602050305030304" pitchFamily="18" charset="0"/>
              </a:rPr>
              <a:t/>
            </a:r>
            <a:br>
              <a:rPr lang="en-US" sz="3600" dirty="0">
                <a:solidFill>
                  <a:srgbClr val="FF3399"/>
                </a:solidFill>
                <a:latin typeface="Book Antiqua" panose="02040602050305030304" pitchFamily="18" charset="0"/>
              </a:rPr>
            </a:br>
            <a:r>
              <a:rPr lang="en-US" sz="3600" dirty="0">
                <a:solidFill>
                  <a:srgbClr val="FF3399"/>
                </a:solidFill>
                <a:latin typeface="Book Antiqua" panose="02040602050305030304" pitchFamily="18" charset="0"/>
              </a:rPr>
              <a:t/>
            </a:r>
            <a:br>
              <a:rPr lang="en-US" sz="3600" dirty="0">
                <a:solidFill>
                  <a:srgbClr val="FF3399"/>
                </a:solidFill>
                <a:latin typeface="Book Antiqua" panose="02040602050305030304" pitchFamily="18" charset="0"/>
              </a:rPr>
            </a:br>
            <a:r>
              <a:rPr lang="en-US" sz="3600" dirty="0">
                <a:solidFill>
                  <a:srgbClr val="FFC000"/>
                </a:solidFill>
                <a:latin typeface="Book Antiqua" panose="02040602050305030304" pitchFamily="18" charset="0"/>
              </a:rPr>
              <a:t>3. Being trapped in </a:t>
            </a:r>
            <a:r>
              <a:rPr lang="en-US" sz="3600" dirty="0" smtClean="0">
                <a:solidFill>
                  <a:srgbClr val="FFC000"/>
                </a:solidFill>
                <a:latin typeface="Book Antiqua" panose="02040602050305030304" pitchFamily="18" charset="0"/>
              </a:rPr>
              <a:t>a </a:t>
            </a:r>
            <a:r>
              <a:rPr lang="en-US" sz="3600" dirty="0" err="1">
                <a:solidFill>
                  <a:srgbClr val="FFC000"/>
                </a:solidFill>
                <a:latin typeface="Book Antiqua" panose="02040602050305030304" pitchFamily="18" charset="0"/>
              </a:rPr>
              <a:t>P</a:t>
            </a:r>
            <a:r>
              <a:rPr lang="en-US" sz="3600" dirty="0" err="1" smtClean="0">
                <a:solidFill>
                  <a:srgbClr val="FFC000"/>
                </a:solidFill>
                <a:latin typeface="Book Antiqua" panose="02040602050305030304" pitchFamily="18" charset="0"/>
              </a:rPr>
              <a:t>orta</a:t>
            </a:r>
            <a:r>
              <a:rPr lang="en-US" sz="3600" dirty="0" smtClean="0">
                <a:solidFill>
                  <a:srgbClr val="FFC000"/>
                </a:solidFill>
                <a:latin typeface="Book Antiqua" panose="02040602050305030304" pitchFamily="18" charset="0"/>
              </a:rPr>
              <a:t> </a:t>
            </a:r>
            <a:r>
              <a:rPr lang="en-US" sz="3600" dirty="0" err="1">
                <a:solidFill>
                  <a:srgbClr val="FFC000"/>
                </a:solidFill>
                <a:latin typeface="Book Antiqua" panose="02040602050305030304" pitchFamily="18" charset="0"/>
              </a:rPr>
              <a:t>P</a:t>
            </a:r>
            <a:r>
              <a:rPr lang="en-US" sz="3600" dirty="0" err="1" smtClean="0">
                <a:solidFill>
                  <a:srgbClr val="FFC000"/>
                </a:solidFill>
                <a:latin typeface="Book Antiqua" panose="02040602050305030304" pitchFamily="18" charset="0"/>
              </a:rPr>
              <a:t>ottie</a:t>
            </a:r>
            <a:r>
              <a:rPr lang="en-US" sz="3600" dirty="0" smtClean="0">
                <a:solidFill>
                  <a:srgbClr val="FFC000"/>
                </a:solidFill>
                <a:latin typeface="Book Antiqua" panose="02040602050305030304" pitchFamily="18" charset="0"/>
              </a:rPr>
              <a:t>?</a:t>
            </a:r>
            <a:endParaRPr lang="en-US" sz="3600"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315576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solidFill>
                  <a:srgbClr val="FFC000"/>
                </a:solidFill>
                <a:latin typeface="Showcard Gothic" panose="04020904020102020604" pitchFamily="82" charset="0"/>
              </a:rPr>
              <a:t>Countless Scenes</a:t>
            </a:r>
            <a:endParaRPr lang="en-US" sz="8800" dirty="0">
              <a:solidFill>
                <a:srgbClr val="FFC000"/>
              </a:solidFill>
              <a:latin typeface="Showcard Gothic" panose="04020904020102020604"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65242">
            <a:off x="7543160" y="2253447"/>
            <a:ext cx="4193914" cy="2846315"/>
          </a:xfrm>
          <a:prstGeom prst="rect">
            <a:avLst/>
          </a:prstGeom>
          <a:ln>
            <a:noFill/>
          </a:ln>
          <a:effectLst>
            <a:softEdge rad="112500"/>
          </a:effectLst>
        </p:spPr>
      </p:pic>
      <p:sp>
        <p:nvSpPr>
          <p:cNvPr id="3" name="Content Placeholder 2"/>
          <p:cNvSpPr>
            <a:spLocks noGrp="1"/>
          </p:cNvSpPr>
          <p:nvPr>
            <p:ph idx="1"/>
          </p:nvPr>
        </p:nvSpPr>
        <p:spPr>
          <a:xfrm>
            <a:off x="1120000" y="1825625"/>
            <a:ext cx="10233800" cy="4861778"/>
          </a:xfrm>
        </p:spPr>
        <p:txBody>
          <a:bodyPr>
            <a:normAutofit fontScale="77500" lnSpcReduction="20000"/>
          </a:bodyPr>
          <a:lstStyle/>
          <a:p>
            <a:r>
              <a:rPr lang="en-US" sz="4400" dirty="0" smtClean="0"/>
              <a:t>Pair up!</a:t>
            </a:r>
            <a:r>
              <a:rPr lang="en-US" sz="4400" dirty="0"/>
              <a:t>  </a:t>
            </a:r>
            <a:endParaRPr lang="en-US" sz="4400" dirty="0" smtClean="0"/>
          </a:p>
          <a:p>
            <a:r>
              <a:rPr lang="en-US" sz="4400" dirty="0" smtClean="0"/>
              <a:t>Pick a Countless Scene from the bucket!</a:t>
            </a:r>
          </a:p>
          <a:p>
            <a:r>
              <a:rPr lang="en-US" sz="4400" dirty="0" smtClean="0"/>
              <a:t>Rehearse your scene.</a:t>
            </a:r>
          </a:p>
          <a:p>
            <a:r>
              <a:rPr lang="en-US" sz="4400" dirty="0" smtClean="0"/>
              <a:t>Perform!</a:t>
            </a:r>
          </a:p>
          <a:p>
            <a:endParaRPr lang="en-US" dirty="0"/>
          </a:p>
          <a:p>
            <a:endParaRPr lang="en-US" dirty="0" smtClean="0"/>
          </a:p>
          <a:p>
            <a:r>
              <a:rPr lang="en-US" sz="4800" b="1" dirty="0" smtClean="0">
                <a:solidFill>
                  <a:srgbClr val="FF3399"/>
                </a:solidFill>
              </a:rPr>
              <a:t>Class Discussion:</a:t>
            </a:r>
          </a:p>
          <a:p>
            <a:pPr marL="457200" lvl="1" indent="0">
              <a:buNone/>
            </a:pPr>
            <a:r>
              <a:rPr lang="en-US" sz="5200" dirty="0" smtClean="0"/>
              <a:t>What worked? </a:t>
            </a:r>
          </a:p>
          <a:p>
            <a:pPr marL="457200" lvl="1" indent="0">
              <a:buNone/>
            </a:pPr>
            <a:r>
              <a:rPr lang="en-US" sz="5200" dirty="0" smtClean="0"/>
              <a:t>What secrets, obstacles, environments did we see?</a:t>
            </a:r>
            <a:endParaRPr lang="en-US" sz="5200" dirty="0"/>
          </a:p>
        </p:txBody>
      </p:sp>
    </p:spTree>
    <p:extLst>
      <p:ext uri="{BB962C8B-B14F-4D97-AF65-F5344CB8AC3E}">
        <p14:creationId xmlns:p14="http://schemas.microsoft.com/office/powerpoint/2010/main" val="3931483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08" y="146761"/>
            <a:ext cx="10515600" cy="1325563"/>
          </a:xfrm>
        </p:spPr>
        <p:txBody>
          <a:bodyPr>
            <a:noAutofit/>
          </a:bodyPr>
          <a:lstStyle/>
          <a:p>
            <a:r>
              <a:rPr lang="en-US" sz="9600" dirty="0" smtClean="0">
                <a:latin typeface="AR BLANCA" panose="02000000000000000000" pitchFamily="2" charset="0"/>
              </a:rPr>
              <a:t>Movie Scenes</a:t>
            </a:r>
            <a:endParaRPr lang="en-US" sz="9600" dirty="0">
              <a:latin typeface="AR BLANCA" panose="02000000000000000000" pitchFamily="2" charset="0"/>
            </a:endParaRPr>
          </a:p>
        </p:txBody>
      </p:sp>
      <p:sp>
        <p:nvSpPr>
          <p:cNvPr id="3" name="Content Placeholder 2"/>
          <p:cNvSpPr>
            <a:spLocks noGrp="1"/>
          </p:cNvSpPr>
          <p:nvPr>
            <p:ph idx="1"/>
          </p:nvPr>
        </p:nvSpPr>
        <p:spPr>
          <a:xfrm>
            <a:off x="387824" y="1472324"/>
            <a:ext cx="10233800" cy="5051306"/>
          </a:xfrm>
        </p:spPr>
        <p:txBody>
          <a:bodyPr>
            <a:normAutofit fontScale="92500" lnSpcReduction="20000"/>
          </a:bodyPr>
          <a:lstStyle/>
          <a:p>
            <a:r>
              <a:rPr lang="en-US" sz="4000" b="1" dirty="0" smtClean="0">
                <a:solidFill>
                  <a:schemeClr val="tx1"/>
                </a:solidFill>
              </a:rPr>
              <a:t>What did you see? Be specific!</a:t>
            </a:r>
          </a:p>
          <a:p>
            <a:pPr lvl="1"/>
            <a:r>
              <a:rPr lang="en-US" sz="4300" b="1" dirty="0" smtClean="0">
                <a:solidFill>
                  <a:srgbClr val="FFFF00"/>
                </a:solidFill>
              </a:rPr>
              <a:t>Environment?</a:t>
            </a:r>
          </a:p>
          <a:p>
            <a:pPr lvl="1"/>
            <a:r>
              <a:rPr lang="en-US" sz="4300" b="1" dirty="0" smtClean="0">
                <a:solidFill>
                  <a:srgbClr val="FFFF00"/>
                </a:solidFill>
              </a:rPr>
              <a:t>Secrets?</a:t>
            </a:r>
          </a:p>
          <a:p>
            <a:pPr lvl="1"/>
            <a:r>
              <a:rPr lang="en-US" sz="4300" b="1" dirty="0" smtClean="0">
                <a:solidFill>
                  <a:srgbClr val="FFFF00"/>
                </a:solidFill>
              </a:rPr>
              <a:t>Physical Obstacles?</a:t>
            </a:r>
          </a:p>
          <a:p>
            <a:pPr lvl="1"/>
            <a:endParaRPr lang="en-US" sz="2800" b="1" dirty="0">
              <a:solidFill>
                <a:schemeClr val="tx1"/>
              </a:solidFill>
            </a:endParaRPr>
          </a:p>
          <a:p>
            <a:r>
              <a:rPr lang="en-US" sz="3200" b="1" dirty="0" smtClean="0">
                <a:solidFill>
                  <a:schemeClr val="tx1"/>
                </a:solidFill>
              </a:rPr>
              <a:t>What made the scene effective?</a:t>
            </a:r>
          </a:p>
          <a:p>
            <a:pPr lvl="1"/>
            <a:r>
              <a:rPr lang="en-US" sz="4300" b="1" dirty="0" smtClean="0">
                <a:solidFill>
                  <a:srgbClr val="00FF00"/>
                </a:solidFill>
              </a:rPr>
              <a:t>The jokes?</a:t>
            </a:r>
          </a:p>
          <a:p>
            <a:pPr lvl="1"/>
            <a:r>
              <a:rPr lang="en-US" sz="4300" b="1" dirty="0" smtClean="0">
                <a:solidFill>
                  <a:srgbClr val="00FF00"/>
                </a:solidFill>
              </a:rPr>
              <a:t>The acting?</a:t>
            </a:r>
          </a:p>
          <a:p>
            <a:pPr lvl="1"/>
            <a:r>
              <a:rPr lang="en-US" sz="4300" b="1" dirty="0" smtClean="0">
                <a:solidFill>
                  <a:srgbClr val="00FF00"/>
                </a:solidFill>
              </a:rPr>
              <a:t>The tactics?</a:t>
            </a:r>
          </a:p>
          <a:p>
            <a:pPr lvl="1"/>
            <a:r>
              <a:rPr lang="en-US" sz="4300" b="1" dirty="0" smtClean="0">
                <a:solidFill>
                  <a:srgbClr val="00FF00"/>
                </a:solidFill>
              </a:rPr>
              <a:t>The situation?</a:t>
            </a:r>
            <a:endParaRPr lang="en-US" sz="4300" b="1" dirty="0">
              <a:solidFill>
                <a:srgbClr val="00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142" y="3571659"/>
            <a:ext cx="4809716" cy="3286342"/>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371" y="526962"/>
            <a:ext cx="4897390" cy="3052246"/>
          </a:xfrm>
          <a:prstGeom prst="ellipse">
            <a:avLst/>
          </a:prstGeom>
          <a:ln>
            <a:noFill/>
          </a:ln>
          <a:effectLst>
            <a:softEdge rad="112500"/>
          </a:effectLst>
        </p:spPr>
      </p:pic>
    </p:spTree>
    <p:extLst>
      <p:ext uri="{BB962C8B-B14F-4D97-AF65-F5344CB8AC3E}">
        <p14:creationId xmlns:p14="http://schemas.microsoft.com/office/powerpoint/2010/main" val="221678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C000"/>
                </a:solidFill>
                <a:latin typeface="AR CARTER" panose="02000000000000000000" pitchFamily="2" charset="0"/>
              </a:rPr>
              <a:t>What time is it?</a:t>
            </a:r>
            <a:endParaRPr lang="en-US" sz="9600" dirty="0">
              <a:solidFill>
                <a:srgbClr val="FFC000"/>
              </a:solidFill>
              <a:latin typeface="AR CARTER" panose="02000000000000000000" pitchFamily="2" charset="0"/>
            </a:endParaRPr>
          </a:p>
        </p:txBody>
      </p:sp>
      <p:sp>
        <p:nvSpPr>
          <p:cNvPr id="3" name="Content Placeholder 2"/>
          <p:cNvSpPr>
            <a:spLocks noGrp="1"/>
          </p:cNvSpPr>
          <p:nvPr>
            <p:ph idx="1"/>
          </p:nvPr>
        </p:nvSpPr>
        <p:spPr>
          <a:xfrm>
            <a:off x="437612" y="2003046"/>
            <a:ext cx="10233800" cy="4351338"/>
          </a:xfrm>
        </p:spPr>
        <p:txBody>
          <a:bodyPr>
            <a:normAutofit/>
          </a:bodyPr>
          <a:lstStyle/>
          <a:p>
            <a:r>
              <a:rPr lang="en-US" sz="4400" dirty="0" smtClean="0"/>
              <a:t>Time of Day</a:t>
            </a:r>
          </a:p>
          <a:p>
            <a:endParaRPr lang="en-US" sz="4400" dirty="0"/>
          </a:p>
          <a:p>
            <a:r>
              <a:rPr lang="en-US" sz="4400" dirty="0" smtClean="0"/>
              <a:t>Time of Year (Season)</a:t>
            </a:r>
          </a:p>
          <a:p>
            <a:endParaRPr lang="en-US" sz="4400" dirty="0"/>
          </a:p>
          <a:p>
            <a:r>
              <a:rPr lang="en-US" sz="4400" dirty="0" smtClean="0"/>
              <a:t>Past, Present, Future</a:t>
            </a:r>
          </a:p>
          <a:p>
            <a:pPr lvl="1"/>
            <a:r>
              <a:rPr lang="en-US" sz="4400" dirty="0" smtClean="0"/>
              <a:t>Be specific</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724" y="365125"/>
            <a:ext cx="3536761" cy="3536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68353"/>
            <a:ext cx="4452582" cy="4786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280" y="2320119"/>
            <a:ext cx="4534696" cy="4346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7051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36775" y="228600"/>
            <a:ext cx="8153400" cy="990600"/>
          </a:xfrm>
        </p:spPr>
        <p:txBody>
          <a:bodyPr>
            <a:normAutofit fontScale="90000"/>
          </a:bodyPr>
          <a:lstStyle/>
          <a:p>
            <a:pPr eaLnBrk="1" hangingPunct="1"/>
            <a:r>
              <a:rPr lang="en-US" altLang="en-US" smtClean="0"/>
              <a:t>BELL WORK: Who is this chick?</a:t>
            </a:r>
          </a:p>
        </p:txBody>
      </p:sp>
      <p:sp>
        <p:nvSpPr>
          <p:cNvPr id="10243" name="Content Placeholder 2"/>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None/>
            </a:pPr>
            <a:r>
              <a:rPr lang="en-US" altLang="en-US" i="1" smtClean="0"/>
              <a:t>Who is she?</a:t>
            </a:r>
          </a:p>
          <a:p>
            <a:pPr eaLnBrk="1" hangingPunct="1">
              <a:buFont typeface="Wingdings" panose="05000000000000000000" pitchFamily="2" charset="2"/>
              <a:buNone/>
            </a:pPr>
            <a:r>
              <a:rPr lang="en-US" altLang="en-US" smtClean="0"/>
              <a:t>What do you know about her?</a:t>
            </a:r>
          </a:p>
          <a:p>
            <a:pPr eaLnBrk="1" hangingPunct="1">
              <a:buFont typeface="Wingdings" panose="05000000000000000000" pitchFamily="2" charset="2"/>
              <a:buNone/>
            </a:pPr>
            <a:r>
              <a:rPr lang="en-US" altLang="en-US" smtClean="0"/>
              <a:t>In your teams, make a list of</a:t>
            </a:r>
          </a:p>
          <a:p>
            <a:pPr eaLnBrk="1" hangingPunct="1">
              <a:buFont typeface="Wingdings" panose="05000000000000000000" pitchFamily="2" charset="2"/>
              <a:buNone/>
            </a:pPr>
            <a:r>
              <a:rPr lang="en-US" altLang="en-US" smtClean="0"/>
              <a:t>everything you know about</a:t>
            </a:r>
          </a:p>
          <a:p>
            <a:pPr eaLnBrk="1" hangingPunct="1">
              <a:buFont typeface="Wingdings" panose="05000000000000000000" pitchFamily="2" charset="2"/>
              <a:buNone/>
            </a:pPr>
            <a:r>
              <a:rPr lang="en-US" altLang="en-US" smtClean="0"/>
              <a:t>this character.  There should be</a:t>
            </a:r>
          </a:p>
          <a:p>
            <a:pPr eaLnBrk="1" hangingPunct="1">
              <a:buFont typeface="Wingdings" panose="05000000000000000000" pitchFamily="2" charset="2"/>
              <a:buNone/>
            </a:pPr>
            <a:r>
              <a:rPr lang="en-US" altLang="en-US" smtClean="0"/>
              <a:t>only one list per team.  Pick</a:t>
            </a:r>
          </a:p>
          <a:p>
            <a:pPr eaLnBrk="1" hangingPunct="1">
              <a:buFont typeface="Wingdings" panose="05000000000000000000" pitchFamily="2" charset="2"/>
              <a:buNone/>
            </a:pPr>
            <a:r>
              <a:rPr lang="en-US" altLang="en-US" smtClean="0"/>
              <a:t>your top 3 most interesting facts</a:t>
            </a:r>
          </a:p>
          <a:p>
            <a:pPr eaLnBrk="1" hangingPunct="1">
              <a:buFont typeface="Wingdings" panose="05000000000000000000" pitchFamily="2" charset="2"/>
              <a:buNone/>
            </a:pPr>
            <a:r>
              <a:rPr lang="en-US" altLang="en-US" smtClean="0"/>
              <a:t>to share with the class.</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00201"/>
            <a:ext cx="3048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13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19084" y="228600"/>
            <a:ext cx="8771091" cy="990600"/>
          </a:xfrm>
        </p:spPr>
        <p:txBody>
          <a:bodyPr>
            <a:normAutofit/>
          </a:bodyPr>
          <a:lstStyle/>
          <a:p>
            <a:pPr eaLnBrk="1" hangingPunct="1"/>
            <a:r>
              <a:rPr lang="en-US" altLang="en-US" dirty="0" smtClean="0">
                <a:solidFill>
                  <a:srgbClr val="FFFF00"/>
                </a:solidFill>
              </a:rPr>
              <a:t>DO NOW DO NOW DO NOW</a:t>
            </a:r>
          </a:p>
        </p:txBody>
      </p:sp>
      <p:sp>
        <p:nvSpPr>
          <p:cNvPr id="10243" name="Content Placeholder 2"/>
          <p:cNvSpPr>
            <a:spLocks noGrp="1"/>
          </p:cNvSpPr>
          <p:nvPr>
            <p:ph sz="quarter" idx="1"/>
          </p:nvPr>
        </p:nvSpPr>
        <p:spPr>
          <a:xfrm>
            <a:off x="980767" y="1629697"/>
            <a:ext cx="9847723" cy="4495800"/>
          </a:xfrm>
        </p:spPr>
        <p:txBody>
          <a:bodyPr>
            <a:noAutofit/>
          </a:bodyPr>
          <a:lstStyle/>
          <a:p>
            <a:r>
              <a:rPr lang="en-US" altLang="en-US" sz="3600" dirty="0" smtClean="0"/>
              <a:t>Hand in your Character Breakdown homework.</a:t>
            </a:r>
          </a:p>
          <a:p>
            <a:endParaRPr lang="en-US" altLang="en-US" sz="3600" dirty="0" smtClean="0"/>
          </a:p>
          <a:p>
            <a:endParaRPr lang="en-US" altLang="en-US" sz="3600" dirty="0"/>
          </a:p>
          <a:p>
            <a:r>
              <a:rPr lang="en-US" altLang="en-US" sz="3600" dirty="0" smtClean="0"/>
              <a:t>Get Ready for Talk Like Shakespeare Game</a:t>
            </a:r>
          </a:p>
          <a:p>
            <a:pPr marL="0" indent="0">
              <a:buNone/>
            </a:pPr>
            <a:endParaRPr lang="en-US" altLang="en-US" sz="3600" dirty="0"/>
          </a:p>
          <a:p>
            <a:r>
              <a:rPr lang="en-US" altLang="en-US" sz="3600" dirty="0" smtClean="0"/>
              <a:t>Get a PENCIL out and get ready for BLOCKING notes and rehearsal. </a:t>
            </a:r>
          </a:p>
        </p:txBody>
      </p:sp>
    </p:spTree>
    <p:extLst>
      <p:ext uri="{BB962C8B-B14F-4D97-AF65-F5344CB8AC3E}">
        <p14:creationId xmlns:p14="http://schemas.microsoft.com/office/powerpoint/2010/main" val="219028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19084" y="228600"/>
            <a:ext cx="8771091" cy="990600"/>
          </a:xfrm>
        </p:spPr>
        <p:txBody>
          <a:bodyPr>
            <a:normAutofit fontScale="90000"/>
          </a:bodyPr>
          <a:lstStyle/>
          <a:p>
            <a:pPr algn="ctr" eaLnBrk="1" hangingPunct="1"/>
            <a:r>
              <a:rPr lang="en-US" altLang="en-US" dirty="0" smtClean="0">
                <a:solidFill>
                  <a:srgbClr val="FFFF00"/>
                </a:solidFill>
              </a:rPr>
              <a:t>Homework  </a:t>
            </a:r>
            <a:br>
              <a:rPr lang="en-US" altLang="en-US" dirty="0" smtClean="0">
                <a:solidFill>
                  <a:srgbClr val="FFFF00"/>
                </a:solidFill>
              </a:rPr>
            </a:br>
            <a:r>
              <a:rPr lang="en-US" altLang="en-US" dirty="0" smtClean="0">
                <a:solidFill>
                  <a:srgbClr val="FFFF00"/>
                </a:solidFill>
              </a:rPr>
              <a:t>Due Monday, April 27</a:t>
            </a:r>
            <a:r>
              <a:rPr lang="en-US" altLang="en-US" baseline="30000" dirty="0" smtClean="0">
                <a:solidFill>
                  <a:srgbClr val="FFFF00"/>
                </a:solidFill>
              </a:rPr>
              <a:t>th</a:t>
            </a:r>
            <a:endParaRPr lang="en-US" altLang="en-US" dirty="0" smtClean="0">
              <a:solidFill>
                <a:srgbClr val="FFFF00"/>
              </a:solidFill>
            </a:endParaRPr>
          </a:p>
        </p:txBody>
      </p:sp>
      <p:sp>
        <p:nvSpPr>
          <p:cNvPr id="10243" name="Content Placeholder 2"/>
          <p:cNvSpPr>
            <a:spLocks noGrp="1"/>
          </p:cNvSpPr>
          <p:nvPr>
            <p:ph sz="quarter" idx="1"/>
          </p:nvPr>
        </p:nvSpPr>
        <p:spPr>
          <a:xfrm>
            <a:off x="2667718" y="1659193"/>
            <a:ext cx="8153400" cy="4495800"/>
          </a:xfrm>
        </p:spPr>
        <p:txBody>
          <a:bodyPr>
            <a:normAutofit/>
          </a:bodyPr>
          <a:lstStyle/>
          <a:p>
            <a:r>
              <a:rPr lang="en-US" altLang="en-US" sz="4800" dirty="0" smtClean="0"/>
              <a:t>Memorization: </a:t>
            </a:r>
          </a:p>
          <a:p>
            <a:pPr lvl="1"/>
            <a:r>
              <a:rPr lang="en-US" altLang="en-US" sz="4300" dirty="0" smtClean="0">
                <a:solidFill>
                  <a:srgbClr val="00B050"/>
                </a:solidFill>
              </a:rPr>
              <a:t>Write everyone of your lines out </a:t>
            </a:r>
            <a:r>
              <a:rPr lang="en-US" altLang="en-US" sz="4300" i="1" u="sng" dirty="0" smtClean="0">
                <a:solidFill>
                  <a:srgbClr val="00B050"/>
                </a:solidFill>
              </a:rPr>
              <a:t>two </a:t>
            </a:r>
            <a:r>
              <a:rPr lang="en-US" altLang="en-US" sz="4300" u="sng" dirty="0" smtClean="0">
                <a:solidFill>
                  <a:srgbClr val="00B050"/>
                </a:solidFill>
              </a:rPr>
              <a:t>times</a:t>
            </a:r>
            <a:r>
              <a:rPr lang="en-US" altLang="en-US" sz="4300" dirty="0" smtClean="0">
                <a:solidFill>
                  <a:srgbClr val="00B050"/>
                </a:solidFill>
              </a:rPr>
              <a:t> each.</a:t>
            </a:r>
          </a:p>
          <a:p>
            <a:pPr lvl="2"/>
            <a:r>
              <a:rPr lang="en-US" altLang="en-US" sz="3900" dirty="0" smtClean="0"/>
              <a:t>Typed or neatly written.</a:t>
            </a:r>
          </a:p>
          <a:p>
            <a:pPr lvl="2"/>
            <a:r>
              <a:rPr lang="en-US" altLang="en-US" sz="3900" dirty="0" smtClean="0"/>
              <a:t>Will not except sloppy, unfinished work. </a:t>
            </a:r>
          </a:p>
          <a:p>
            <a:endParaRPr lang="en-US" altLang="en-US" dirty="0"/>
          </a:p>
          <a:p>
            <a:endParaRPr lang="en-US" altLang="en-US" dirty="0" smtClean="0"/>
          </a:p>
          <a:p>
            <a:pPr marL="0" indent="0" algn="ctr">
              <a:buNone/>
            </a:pPr>
            <a:endParaRPr lang="en-US" altLang="en-US" sz="6600" dirty="0" smtClean="0">
              <a:solidFill>
                <a:srgbClr val="FFFF00"/>
              </a:solidFill>
            </a:endParaRPr>
          </a:p>
        </p:txBody>
      </p:sp>
    </p:spTree>
    <p:extLst>
      <p:ext uri="{BB962C8B-B14F-4D97-AF65-F5344CB8AC3E}">
        <p14:creationId xmlns:p14="http://schemas.microsoft.com/office/powerpoint/2010/main" val="275418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rot="1099146">
            <a:off x="8259007" y="4225139"/>
            <a:ext cx="8229600" cy="1139825"/>
          </a:xfrm>
        </p:spPr>
        <p:txBody>
          <a:bodyPr/>
          <a:lstStyle/>
          <a:p>
            <a:pPr eaLnBrk="1" hangingPunct="1">
              <a:defRPr/>
            </a:pPr>
            <a:r>
              <a:rPr lang="en-US" sz="5400" dirty="0">
                <a:solidFill>
                  <a:srgbClr val="FFFF00"/>
                </a:solidFill>
                <a:latin typeface="Matisse ITC" pitchFamily="82" charset="0"/>
              </a:rPr>
              <a:t>SAY WHAT?</a:t>
            </a:r>
          </a:p>
        </p:txBody>
      </p:sp>
      <p:sp>
        <p:nvSpPr>
          <p:cNvPr id="83971" name="Rectangle 3"/>
          <p:cNvSpPr>
            <a:spLocks noGrp="1" noChangeArrowheads="1"/>
          </p:cNvSpPr>
          <p:nvPr>
            <p:ph idx="1"/>
          </p:nvPr>
        </p:nvSpPr>
        <p:spPr>
          <a:xfrm>
            <a:off x="553791" y="1219200"/>
            <a:ext cx="11346471" cy="5410200"/>
          </a:xfrm>
        </p:spPr>
        <p:txBody>
          <a:bodyPr>
            <a:normAutofit fontScale="70000" lnSpcReduction="20000"/>
          </a:bodyPr>
          <a:lstStyle/>
          <a:p>
            <a:pPr eaLnBrk="1" hangingPunct="1">
              <a:lnSpc>
                <a:spcPct val="80000"/>
              </a:lnSpc>
              <a:defRPr/>
            </a:pPr>
            <a:r>
              <a:rPr lang="en-US" dirty="0"/>
              <a:t> </a:t>
            </a:r>
            <a:r>
              <a:rPr lang="en-US" dirty="0">
                <a:solidFill>
                  <a:srgbClr val="66FF33"/>
                </a:solidFill>
              </a:rPr>
              <a:t>PICK A SENTENCE. </a:t>
            </a:r>
            <a:r>
              <a:rPr lang="en-US" dirty="0"/>
              <a:t>Find </a:t>
            </a:r>
            <a:r>
              <a:rPr lang="en-US" dirty="0">
                <a:solidFill>
                  <a:srgbClr val="FFFF00"/>
                </a:solidFill>
              </a:rPr>
              <a:t>three </a:t>
            </a:r>
            <a:r>
              <a:rPr lang="en-US" dirty="0"/>
              <a:t>ways to say these lines in completely different ways! Use different emotion, pace, volume, etc…</a:t>
            </a:r>
          </a:p>
          <a:p>
            <a:pPr eaLnBrk="1" hangingPunct="1">
              <a:lnSpc>
                <a:spcPct val="80000"/>
              </a:lnSpc>
              <a:buFont typeface="Wingdings" panose="05000000000000000000" pitchFamily="2" charset="2"/>
              <a:buNone/>
              <a:defRPr/>
            </a:pPr>
            <a:endParaRPr lang="en-US" sz="3500" dirty="0"/>
          </a:p>
          <a:p>
            <a:pPr eaLnBrk="1" hangingPunct="1">
              <a:lnSpc>
                <a:spcPct val="80000"/>
              </a:lnSpc>
              <a:defRPr/>
            </a:pPr>
            <a:r>
              <a:rPr lang="en-US" sz="4100" i="1" dirty="0"/>
              <a:t>Oh no! That looks like a meteor.</a:t>
            </a:r>
          </a:p>
          <a:p>
            <a:pPr eaLnBrk="1" hangingPunct="1">
              <a:lnSpc>
                <a:spcPct val="80000"/>
              </a:lnSpc>
              <a:defRPr/>
            </a:pPr>
            <a:r>
              <a:rPr lang="en-US" sz="4100" i="1" dirty="0"/>
              <a:t>This puppy is the cutest little thing.</a:t>
            </a:r>
          </a:p>
          <a:p>
            <a:pPr eaLnBrk="1" hangingPunct="1">
              <a:lnSpc>
                <a:spcPct val="80000"/>
              </a:lnSpc>
              <a:defRPr/>
            </a:pPr>
            <a:r>
              <a:rPr lang="en-US" sz="4100" i="1" dirty="0"/>
              <a:t>My new jacket makes me look so good.</a:t>
            </a:r>
          </a:p>
          <a:p>
            <a:pPr eaLnBrk="1" hangingPunct="1">
              <a:lnSpc>
                <a:spcPct val="80000"/>
              </a:lnSpc>
              <a:defRPr/>
            </a:pPr>
            <a:r>
              <a:rPr lang="en-US" sz="4100" i="1" dirty="0" err="1"/>
              <a:t>Lebron</a:t>
            </a:r>
            <a:r>
              <a:rPr lang="en-US" sz="4100" i="1" dirty="0"/>
              <a:t> James can’t beat me in a game of 1on1.</a:t>
            </a:r>
          </a:p>
          <a:p>
            <a:pPr eaLnBrk="1" hangingPunct="1">
              <a:lnSpc>
                <a:spcPct val="80000"/>
              </a:lnSpc>
              <a:defRPr/>
            </a:pPr>
            <a:r>
              <a:rPr lang="en-US" sz="4100" i="1" dirty="0"/>
              <a:t>Have you seen the ice cream man lately?</a:t>
            </a:r>
          </a:p>
          <a:p>
            <a:pPr eaLnBrk="1" hangingPunct="1">
              <a:lnSpc>
                <a:spcPct val="80000"/>
              </a:lnSpc>
              <a:defRPr/>
            </a:pPr>
            <a:r>
              <a:rPr lang="en-US" sz="4100" i="1" dirty="0"/>
              <a:t>Why can’t you just go to sleep already?</a:t>
            </a:r>
          </a:p>
          <a:p>
            <a:pPr algn="just" eaLnBrk="1" hangingPunct="1">
              <a:lnSpc>
                <a:spcPct val="80000"/>
              </a:lnSpc>
              <a:defRPr/>
            </a:pPr>
            <a:r>
              <a:rPr lang="en-US" sz="4100" i="1" dirty="0"/>
              <a:t>Justin Bieber is the greatest singer of all time.</a:t>
            </a:r>
          </a:p>
          <a:p>
            <a:pPr algn="just" eaLnBrk="1" hangingPunct="1">
              <a:lnSpc>
                <a:spcPct val="80000"/>
              </a:lnSpc>
              <a:defRPr/>
            </a:pPr>
            <a:r>
              <a:rPr lang="en-US" sz="4100" i="1" dirty="0"/>
              <a:t>I wish I could ride that large turtle.</a:t>
            </a:r>
          </a:p>
          <a:p>
            <a:pPr algn="just" eaLnBrk="1" hangingPunct="1">
              <a:lnSpc>
                <a:spcPct val="80000"/>
              </a:lnSpc>
              <a:defRPr/>
            </a:pPr>
            <a:r>
              <a:rPr lang="en-US" sz="4100" i="1" dirty="0"/>
              <a:t>That girl </a:t>
            </a:r>
            <a:r>
              <a:rPr lang="en-US" sz="4100" i="1" dirty="0" err="1"/>
              <a:t>Beyonce</a:t>
            </a:r>
            <a:r>
              <a:rPr lang="en-US" sz="4100" i="1" dirty="0"/>
              <a:t> sure can dance.</a:t>
            </a:r>
          </a:p>
          <a:p>
            <a:pPr algn="just" eaLnBrk="1" hangingPunct="1">
              <a:lnSpc>
                <a:spcPct val="80000"/>
              </a:lnSpc>
              <a:defRPr/>
            </a:pPr>
            <a:r>
              <a:rPr lang="en-US" sz="4100" i="1" dirty="0"/>
              <a:t>Have you ever jumped in a pool of </a:t>
            </a:r>
            <a:r>
              <a:rPr lang="en-US" sz="4100" i="1" dirty="0" err="1"/>
              <a:t>Jello</a:t>
            </a:r>
            <a:r>
              <a:rPr lang="en-US" sz="4100" i="1" dirty="0"/>
              <a:t>?</a:t>
            </a:r>
          </a:p>
          <a:p>
            <a:pPr algn="just" eaLnBrk="1" hangingPunct="1">
              <a:lnSpc>
                <a:spcPct val="80000"/>
              </a:lnSpc>
              <a:defRPr/>
            </a:pPr>
            <a:r>
              <a:rPr lang="en-US" sz="4100" i="1" dirty="0"/>
              <a:t>It looks like you have five bears chasing you.</a:t>
            </a:r>
          </a:p>
          <a:p>
            <a:pPr algn="just" eaLnBrk="1" hangingPunct="1">
              <a:lnSpc>
                <a:spcPct val="80000"/>
              </a:lnSpc>
              <a:defRPr/>
            </a:pPr>
            <a:endParaRPr lang="en-US" sz="2400" i="1" dirty="0"/>
          </a:p>
          <a:p>
            <a:pPr algn="just" eaLnBrk="1" hangingPunct="1">
              <a:lnSpc>
                <a:spcPct val="80000"/>
              </a:lnSpc>
              <a:buFont typeface="Wingdings" panose="05000000000000000000" pitchFamily="2" charset="2"/>
              <a:buNone/>
              <a:defRPr/>
            </a:pPr>
            <a:endParaRPr lang="en-US" sz="2400" i="1" dirty="0"/>
          </a:p>
        </p:txBody>
      </p:sp>
      <p:sp>
        <p:nvSpPr>
          <p:cNvPr id="2" name="Rectangle 1"/>
          <p:cNvSpPr/>
          <p:nvPr/>
        </p:nvSpPr>
        <p:spPr>
          <a:xfrm>
            <a:off x="2743201" y="67358"/>
            <a:ext cx="6470041" cy="923330"/>
          </a:xfrm>
          <a:prstGeom prst="rect">
            <a:avLst/>
          </a:prstGeom>
          <a:noFill/>
        </p:spPr>
        <p:txBody>
          <a:bodyPr wrap="none">
            <a:prstTxWarp prst="textCurveUp">
              <a:avLst/>
            </a:prstTxWarp>
            <a:spAutoFit/>
          </a:bodyPr>
          <a:lstStyle/>
          <a:p>
            <a:pPr algn="ctr">
              <a:defRPr/>
            </a:pPr>
            <a:r>
              <a:rPr lang="en-US" sz="5400" b="1" dirty="0">
                <a:ln w="6600">
                  <a:solidFill>
                    <a:schemeClr val="bg1">
                      <a:lumMod val="50000"/>
                    </a:schemeClr>
                  </a:solidFill>
                  <a:prstDash val="solid"/>
                </a:ln>
                <a:solidFill>
                  <a:srgbClr val="3399FF"/>
                </a:solidFill>
                <a:effectLst>
                  <a:outerShdw dist="38100" dir="2700000" algn="tl" rotWithShape="0">
                    <a:schemeClr val="accent2"/>
                  </a:outerShdw>
                </a:effectLst>
              </a:rPr>
              <a:t>DO NOW DO NOW</a:t>
            </a:r>
          </a:p>
        </p:txBody>
      </p:sp>
    </p:spTree>
    <p:extLst>
      <p:ext uri="{BB962C8B-B14F-4D97-AF65-F5344CB8AC3E}">
        <p14:creationId xmlns:p14="http://schemas.microsoft.com/office/powerpoint/2010/main" val="352060729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7" y="599340"/>
            <a:ext cx="3192043" cy="4682344"/>
          </a:xfrm>
        </p:spPr>
        <p:txBody>
          <a:bodyPr>
            <a:normAutofit/>
            <a:scene3d>
              <a:camera prst="isometricOffAxis1Right"/>
              <a:lightRig rig="threePt" dir="t"/>
            </a:scene3d>
          </a:bodyPr>
          <a:lstStyle/>
          <a:p>
            <a:r>
              <a:rPr lang="en-US" dirty="0">
                <a:solidFill>
                  <a:srgbClr val="FFC000"/>
                </a:solidFill>
                <a:latin typeface="AR CHRISTY" panose="02000000000000000000" pitchFamily="2" charset="0"/>
              </a:rPr>
              <a:t>Object Exercises</a:t>
            </a:r>
          </a:p>
        </p:txBody>
      </p:sp>
      <p:sp>
        <p:nvSpPr>
          <p:cNvPr id="4" name="Content Placeholder 3"/>
          <p:cNvSpPr>
            <a:spLocks noGrp="1"/>
          </p:cNvSpPr>
          <p:nvPr>
            <p:ph idx="1"/>
          </p:nvPr>
        </p:nvSpPr>
        <p:spPr>
          <a:xfrm>
            <a:off x="3813226" y="3251117"/>
            <a:ext cx="7540574" cy="2925846"/>
          </a:xfrm>
        </p:spPr>
        <p:txBody>
          <a:bodyPr/>
          <a:lstStyle/>
          <a:p>
            <a:endParaRPr lang="en-US" dirty="0"/>
          </a:p>
        </p:txBody>
      </p:sp>
      <p:pic>
        <p:nvPicPr>
          <p:cNvPr id="1026" name="Diagram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963" y="262257"/>
            <a:ext cx="7233288" cy="632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3951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solidFill>
                  <a:srgbClr val="FFFF00"/>
                </a:solidFill>
                <a:latin typeface="AR DARLING" panose="02000000000000000000" pitchFamily="2" charset="0"/>
              </a:rPr>
              <a:t>1. Who </a:t>
            </a:r>
            <a:r>
              <a:rPr lang="en-US" sz="8800" dirty="0">
                <a:solidFill>
                  <a:srgbClr val="FFFF00"/>
                </a:solidFill>
                <a:latin typeface="AR DARLING" panose="02000000000000000000" pitchFamily="2" charset="0"/>
              </a:rPr>
              <a:t>am I?</a:t>
            </a:r>
          </a:p>
        </p:txBody>
      </p:sp>
      <p:sp>
        <p:nvSpPr>
          <p:cNvPr id="3" name="Content Placeholder 2"/>
          <p:cNvSpPr>
            <a:spLocks noGrp="1"/>
          </p:cNvSpPr>
          <p:nvPr>
            <p:ph idx="1"/>
          </p:nvPr>
        </p:nvSpPr>
        <p:spPr>
          <a:xfrm>
            <a:off x="979100" y="1852920"/>
            <a:ext cx="3388184" cy="4351338"/>
          </a:xfrm>
        </p:spPr>
        <p:txBody>
          <a:bodyPr>
            <a:noAutofit/>
          </a:bodyPr>
          <a:lstStyle/>
          <a:p>
            <a:r>
              <a:rPr lang="en-US" sz="3200" dirty="0" smtClean="0"/>
              <a:t>Age, Race, Religion, Height, Weight, Physical Attributes</a:t>
            </a:r>
          </a:p>
          <a:p>
            <a:endParaRPr lang="en-US" sz="3200" dirty="0"/>
          </a:p>
          <a:p>
            <a:pPr marL="0" indent="0">
              <a:buNone/>
            </a:pPr>
            <a:endParaRPr lang="en-US" sz="3200" dirty="0" smtClean="0"/>
          </a:p>
          <a:p>
            <a:r>
              <a:rPr lang="en-US" sz="3200" dirty="0" smtClean="0"/>
              <a:t>Background</a:t>
            </a:r>
          </a:p>
          <a:p>
            <a:pPr lvl="1"/>
            <a:r>
              <a:rPr lang="en-US" sz="3200" dirty="0" smtClean="0"/>
              <a:t>Hobbies, Job, Likes, Dislikes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496" y="365125"/>
            <a:ext cx="4512858" cy="465725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709" y="2592292"/>
            <a:ext cx="3749154" cy="4044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2810" y="3330054"/>
            <a:ext cx="3522544" cy="3036105"/>
          </a:xfrm>
          <a:prstGeom prst="rect">
            <a:avLst/>
          </a:prstGeom>
          <a:ln>
            <a:noFill/>
          </a:ln>
          <a:effectLst>
            <a:softEdge rad="112500"/>
          </a:effectLst>
        </p:spPr>
      </p:pic>
    </p:spTree>
    <p:extLst>
      <p:ext uri="{BB962C8B-B14F-4D97-AF65-F5344CB8AC3E}">
        <p14:creationId xmlns:p14="http://schemas.microsoft.com/office/powerpoint/2010/main" val="15300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34" y="225283"/>
            <a:ext cx="10515600" cy="1325563"/>
          </a:xfrm>
        </p:spPr>
        <p:txBody>
          <a:bodyPr>
            <a:normAutofit/>
          </a:bodyPr>
          <a:lstStyle/>
          <a:p>
            <a:r>
              <a:rPr lang="en-US" sz="7200" dirty="0" smtClean="0">
                <a:solidFill>
                  <a:srgbClr val="92D050"/>
                </a:solidFill>
                <a:latin typeface="AR CENA" panose="02000000000000000000" pitchFamily="2" charset="0"/>
              </a:rPr>
              <a:t>2. Where am I?</a:t>
            </a:r>
            <a:endParaRPr lang="en-US" sz="7200" dirty="0">
              <a:solidFill>
                <a:srgbClr val="92D050"/>
              </a:solidFill>
              <a:latin typeface="AR CENA" panose="02000000000000000000" pitchFamily="2" charset="0"/>
            </a:endParaRPr>
          </a:p>
        </p:txBody>
      </p:sp>
      <p:sp>
        <p:nvSpPr>
          <p:cNvPr id="3" name="Content Placeholder 2"/>
          <p:cNvSpPr>
            <a:spLocks noGrp="1"/>
          </p:cNvSpPr>
          <p:nvPr>
            <p:ph idx="1"/>
          </p:nvPr>
        </p:nvSpPr>
        <p:spPr>
          <a:xfrm>
            <a:off x="342077" y="1443487"/>
            <a:ext cx="4474446" cy="4902721"/>
          </a:xfrm>
        </p:spPr>
        <p:txBody>
          <a:bodyPr>
            <a:noAutofit/>
          </a:bodyPr>
          <a:lstStyle/>
          <a:p>
            <a:r>
              <a:rPr lang="en-US" sz="3200" dirty="0" smtClean="0"/>
              <a:t>Setting in detail</a:t>
            </a:r>
          </a:p>
          <a:p>
            <a:pPr marL="0" indent="0">
              <a:buNone/>
            </a:pPr>
            <a:endParaRPr lang="en-US" sz="3200" dirty="0"/>
          </a:p>
          <a:p>
            <a:r>
              <a:rPr lang="en-US" sz="3200" dirty="0" smtClean="0"/>
              <a:t>Planet, Continent, Country, State, City, Town, Street, House</a:t>
            </a:r>
          </a:p>
          <a:p>
            <a:r>
              <a:rPr lang="en-US" sz="3200" dirty="0"/>
              <a:t>Time of </a:t>
            </a:r>
            <a:r>
              <a:rPr lang="en-US" sz="3200" dirty="0" smtClean="0"/>
              <a:t>Day</a:t>
            </a:r>
            <a:endParaRPr lang="en-US" sz="3200" dirty="0"/>
          </a:p>
          <a:p>
            <a:r>
              <a:rPr lang="en-US" sz="3200" dirty="0"/>
              <a:t>Time of Year (Season</a:t>
            </a:r>
            <a:r>
              <a:rPr lang="en-US" sz="3200" dirty="0" smtClean="0"/>
              <a:t>)</a:t>
            </a:r>
            <a:endParaRPr lang="en-US" sz="3200" dirty="0"/>
          </a:p>
          <a:p>
            <a:r>
              <a:rPr lang="en-US" sz="3200" dirty="0"/>
              <a:t>Past, Present, Future</a:t>
            </a:r>
          </a:p>
          <a:p>
            <a:pPr lvl="1"/>
            <a:r>
              <a:rPr lang="en-US" sz="3200" dirty="0"/>
              <a:t>Be specific</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119" y="225283"/>
            <a:ext cx="6058895" cy="336566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331" y="2695670"/>
            <a:ext cx="6632811" cy="4068747"/>
          </a:xfrm>
          <a:prstGeom prst="rect">
            <a:avLst/>
          </a:prstGeom>
        </p:spPr>
      </p:pic>
      <p:pic>
        <p:nvPicPr>
          <p:cNvPr id="6" name="Picture 5"/>
          <p:cNvPicPr>
            <a:picLocks noChangeAspect="1"/>
          </p:cNvPicPr>
          <p:nvPr/>
        </p:nvPicPr>
        <p:blipFill>
          <a:blip r:embed="rId4"/>
          <a:stretch>
            <a:fillRect/>
          </a:stretch>
        </p:blipFill>
        <p:spPr>
          <a:xfrm>
            <a:off x="6036119" y="1169781"/>
            <a:ext cx="4487045" cy="9589839"/>
          </a:xfrm>
          <a:prstGeom prst="rect">
            <a:avLst/>
          </a:prstGeom>
        </p:spPr>
      </p:pic>
    </p:spTree>
    <p:extLst>
      <p:ext uri="{BB962C8B-B14F-4D97-AF65-F5344CB8AC3E}">
        <p14:creationId xmlns:p14="http://schemas.microsoft.com/office/powerpoint/2010/main" val="6469977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202</TotalTime>
  <Words>925</Words>
  <Application>Microsoft Office PowerPoint</Application>
  <PresentationFormat>Widescreen</PresentationFormat>
  <Paragraphs>174</Paragraphs>
  <Slides>22</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22</vt:i4>
      </vt:variant>
    </vt:vector>
  </HeadingPairs>
  <TitlesOfParts>
    <vt:vector size="42" baseType="lpstr">
      <vt:lpstr>Aharoni</vt:lpstr>
      <vt:lpstr>AR BLANCA</vt:lpstr>
      <vt:lpstr>AR CARTER</vt:lpstr>
      <vt:lpstr>AR CENA</vt:lpstr>
      <vt:lpstr>AR CHRISTY</vt:lpstr>
      <vt:lpstr>AR DARLING</vt:lpstr>
      <vt:lpstr>AR DELANEY</vt:lpstr>
      <vt:lpstr>AR JULIAN</vt:lpstr>
      <vt:lpstr>Arial</vt:lpstr>
      <vt:lpstr>Arial Black</vt:lpstr>
      <vt:lpstr>Book Antiqua</vt:lpstr>
      <vt:lpstr>Comic Sans MS</vt:lpstr>
      <vt:lpstr>Corbel</vt:lpstr>
      <vt:lpstr>Haettenschweiler</vt:lpstr>
      <vt:lpstr>Matisse ITC</vt:lpstr>
      <vt:lpstr>Showcard Gothic</vt:lpstr>
      <vt:lpstr>Square721 BT</vt:lpstr>
      <vt:lpstr>Times New Roman</vt:lpstr>
      <vt:lpstr>Wingdings</vt:lpstr>
      <vt:lpstr>Depth</vt:lpstr>
      <vt:lpstr>PowerPoint Presentation</vt:lpstr>
      <vt:lpstr>   Which do you think would affect  you the most and why?   </vt:lpstr>
      <vt:lpstr>BELL WORK: Who is this chick?</vt:lpstr>
      <vt:lpstr>DO NOW DO NOW DO NOW</vt:lpstr>
      <vt:lpstr>Homework   Due Monday, April 27th</vt:lpstr>
      <vt:lpstr>SAY WHAT?</vt:lpstr>
      <vt:lpstr>Object Exercises</vt:lpstr>
      <vt:lpstr>1. Who am I?</vt:lpstr>
      <vt:lpstr>2. Where am I?</vt:lpstr>
      <vt:lpstr>3. What do I want?</vt:lpstr>
      <vt:lpstr>4. What’s in my way?</vt:lpstr>
      <vt:lpstr>5. What do I do to get what I want?</vt:lpstr>
      <vt:lpstr>PowerPoint Presentation</vt:lpstr>
      <vt:lpstr>PowerPoint Presentation</vt:lpstr>
      <vt:lpstr>PowerPoint Presentation</vt:lpstr>
      <vt:lpstr>PowerPoint Presentation</vt:lpstr>
      <vt:lpstr>PowerPoint Presentation</vt:lpstr>
      <vt:lpstr>Character Backgrounds</vt:lpstr>
      <vt:lpstr>Quezacoatl Rehearsal</vt:lpstr>
      <vt:lpstr>Countless Scenes</vt:lpstr>
      <vt:lpstr>Movie Scenes</vt:lpstr>
      <vt:lpstr>What time is it?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Michael Seidel</cp:lastModifiedBy>
  <cp:revision>19</cp:revision>
  <dcterms:created xsi:type="dcterms:W3CDTF">2013-05-01T12:54:18Z</dcterms:created>
  <dcterms:modified xsi:type="dcterms:W3CDTF">2018-06-08T13:18:11Z</dcterms:modified>
</cp:coreProperties>
</file>